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46"/>
  </p:notesMasterIdLst>
  <p:sldIdLst>
    <p:sldId id="258" r:id="rId2"/>
    <p:sldId id="413" r:id="rId3"/>
    <p:sldId id="412" r:id="rId4"/>
    <p:sldId id="338" r:id="rId5"/>
    <p:sldId id="375" r:id="rId6"/>
    <p:sldId id="374" r:id="rId7"/>
    <p:sldId id="377" r:id="rId8"/>
    <p:sldId id="378" r:id="rId9"/>
    <p:sldId id="376" r:id="rId10"/>
    <p:sldId id="414" r:id="rId11"/>
    <p:sldId id="355" r:id="rId12"/>
    <p:sldId id="323" r:id="rId13"/>
    <p:sldId id="356" r:id="rId14"/>
    <p:sldId id="339" r:id="rId15"/>
    <p:sldId id="305" r:id="rId16"/>
    <p:sldId id="307" r:id="rId17"/>
    <p:sldId id="309" r:id="rId18"/>
    <p:sldId id="360" r:id="rId19"/>
    <p:sldId id="361" r:id="rId20"/>
    <p:sldId id="261" r:id="rId21"/>
    <p:sldId id="341" r:id="rId22"/>
    <p:sldId id="337" r:id="rId23"/>
    <p:sldId id="411" r:id="rId24"/>
    <p:sldId id="388" r:id="rId25"/>
    <p:sldId id="389" r:id="rId26"/>
    <p:sldId id="407" r:id="rId27"/>
    <p:sldId id="408" r:id="rId28"/>
    <p:sldId id="390" r:id="rId29"/>
    <p:sldId id="391" r:id="rId30"/>
    <p:sldId id="393" r:id="rId31"/>
    <p:sldId id="394" r:id="rId32"/>
    <p:sldId id="395" r:id="rId33"/>
    <p:sldId id="396" r:id="rId34"/>
    <p:sldId id="397" r:id="rId35"/>
    <p:sldId id="398" r:id="rId36"/>
    <p:sldId id="399" r:id="rId37"/>
    <p:sldId id="400" r:id="rId38"/>
    <p:sldId id="392" r:id="rId39"/>
    <p:sldId id="401" r:id="rId40"/>
    <p:sldId id="403" r:id="rId41"/>
    <p:sldId id="402" r:id="rId42"/>
    <p:sldId id="410" r:id="rId43"/>
    <p:sldId id="405" r:id="rId44"/>
    <p:sldId id="406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gandeep Singh" initials="GS" lastIdx="1" clrIdx="0">
    <p:extLst>
      <p:ext uri="{19B8F6BF-5375-455C-9EA6-DF929625EA0E}">
        <p15:presenceInfo xmlns:p15="http://schemas.microsoft.com/office/powerpoint/2012/main" userId="221cc1237f35ef5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08" autoAdjust="0"/>
    <p:restoredTop sz="94660"/>
  </p:normalViewPr>
  <p:slideViewPr>
    <p:cSldViewPr snapToGrid="0">
      <p:cViewPr varScale="1">
        <p:scale>
          <a:sx n="53" d="100"/>
          <a:sy n="53" d="100"/>
        </p:scale>
        <p:origin x="6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51.png>
</file>

<file path=ppt/media/image106.png>
</file>

<file path=ppt/media/image1061.png>
</file>

<file path=ppt/media/image107.png>
</file>

<file path=ppt/media/image108.png>
</file>

<file path=ppt/media/image109.png>
</file>

<file path=ppt/media/image11.jp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jp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jpg>
</file>

<file path=ppt/media/image140.png>
</file>

<file path=ppt/media/image141.png>
</file>

<file path=ppt/media/image1410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10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jpe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jp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jp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jpg>
</file>

<file path=ppt/media/image19.png>
</file>

<file path=ppt/media/image190.png>
</file>

<file path=ppt/media/image191.png>
</file>

<file path=ppt/media/image1910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jpg>
</file>

<file path=ppt/media/image20.png>
</file>

<file path=ppt/media/image200.png>
</file>

<file path=ppt/media/image201.png>
</file>

<file path=ppt/media/image201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jpg>
</file>

<file path=ppt/media/image210.png>
</file>

<file path=ppt/media/image211.png>
</file>

<file path=ppt/media/image2110.png>
</file>

<file path=ppt/media/image21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10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10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jpg>
</file>

<file path=ppt/media/image240.png>
</file>

<file path=ppt/media/image25.png>
</file>

<file path=ppt/media/image26.jpg>
</file>

<file path=ppt/media/image26.png>
</file>

<file path=ppt/media/image27.jpg>
</file>

<file path=ppt/media/image27.png>
</file>

<file path=ppt/media/image28.jpg>
</file>

<file path=ppt/media/image28.png>
</file>

<file path=ppt/media/image29.jp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30.png>
</file>

<file path=ppt/media/image34.png>
</file>

<file path=ppt/media/image35.png>
</file>

<file path=ppt/media/image36.png>
</file>

<file path=ppt/media/image360.png>
</file>

<file path=ppt/media/image37.png>
</file>

<file path=ppt/media/image370.png>
</file>

<file path=ppt/media/image38.png>
</file>

<file path=ppt/media/image380.png>
</file>

<file path=ppt/media/image39.png>
</file>

<file path=ppt/media/image390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50.png>
</file>

<file path=ppt/media/image51.jpg>
</file>

<file path=ppt/media/image51.png>
</file>

<file path=ppt/media/image510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png>
</file>

<file path=ppt/media/image930.png>
</file>

<file path=ppt/media/image94.png>
</file>

<file path=ppt/media/image95.png>
</file>

<file path=ppt/media/image951.png>
</file>

<file path=ppt/media/image96.png>
</file>

<file path=ppt/media/image961.png>
</file>

<file path=ppt/media/image97.png>
</file>

<file path=ppt/media/image971.png>
</file>

<file path=ppt/media/image98.png>
</file>

<file path=ppt/media/image981.png>
</file>

<file path=ppt/media/image99.png>
</file>

<file path=ppt/media/image990.png>
</file>

<file path=ppt/media/model3d1.glb>
</file>

<file path=ppt/media/model3d2.glb>
</file>

<file path=ppt/media/model3d3.glb>
</file>

<file path=ppt/media/model3d4.glb>
</file>

<file path=ppt/media/model3d5.glb>
</file>

<file path=ppt/media/model3d6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62E0C0-B07E-44A4-BEBE-DA0273BE1A75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38B1C-1451-4028-A85D-3D08B6C98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002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938B1C-1451-4028-A85D-3D08B6C9894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490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882D1-02DD-0B47-8793-5C17BFAFE0A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8274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Cannot be solved in polynomial time in any known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882D1-02DD-0B47-8793-5C17BFAFE0A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798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882D1-02DD-0B47-8793-5C17BFAFE0A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9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938B1C-1451-4028-A85D-3D08B6C9894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417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938B1C-1451-4028-A85D-3D08B6C9894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846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Classifiers or regressors?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938B1C-1451-4028-A85D-3D08B6C9894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183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938B1C-1451-4028-A85D-3D08B6C9894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37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animation for slide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938B1C-1451-4028-A85D-3D08B6C9894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826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938B1C-1451-4028-A85D-3D08B6C9894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02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938B1C-1451-4028-A85D-3D08B6C9894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2635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0.7 = x1+x2</a:t>
            </a:r>
          </a:p>
          <a:p>
            <a:r>
              <a:rPr lang="en-US" dirty="0"/>
              <a:t>-0.4</a:t>
            </a:r>
            <a:r>
              <a:rPr lang="en-US" baseline="0" dirty="0"/>
              <a:t> =x1-x2</a:t>
            </a:r>
          </a:p>
          <a:p>
            <a:endParaRPr lang="en-US" baseline="0" dirty="0"/>
          </a:p>
          <a:p>
            <a:r>
              <a:rPr lang="en-US" baseline="0" dirty="0"/>
              <a:t>X1 = 0.7 – x2</a:t>
            </a:r>
          </a:p>
          <a:p>
            <a:r>
              <a:rPr lang="en-US" baseline="0" dirty="0"/>
              <a:t>-0.4 = 0.7-x2-x2</a:t>
            </a:r>
          </a:p>
          <a:p>
            <a:r>
              <a:rPr lang="en-US" baseline="0" dirty="0"/>
              <a:t>-0.4 = 0.7-2x2</a:t>
            </a:r>
          </a:p>
          <a:p>
            <a:r>
              <a:rPr lang="en-US" baseline="0" dirty="0"/>
              <a:t>2x2 = 1.1</a:t>
            </a:r>
          </a:p>
          <a:p>
            <a:r>
              <a:rPr lang="en-US" baseline="0" dirty="0"/>
              <a:t>X2 = 0.55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882D1-02DD-0B47-8793-5C17BFAFE0A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430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DF9-69B7-4101-93B4-A4FA7CE34540}" type="datetime1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814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FB26B-951C-4132-B13D-5BA337F7A339}" type="datetime1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28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58B6D-245E-4225-970D-CA80B96644EE}" type="datetime1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64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" y="36576"/>
            <a:ext cx="12155424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D2115-11B9-4B07-8293-94861DFFBE1E}" type="datetime1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494575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5F165E3-8FEA-4791-96E2-AC85ABEE0A4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835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CDEFB-8F1D-49CC-A849-5D0BC34A7F30}" type="datetime1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261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68AE9-3579-4C6B-B3ED-B0CB8B564644}" type="datetime1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237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AB9A2-AF7F-4A2A-A437-98AC5C29491F}" type="datetime1">
              <a:rPr lang="en-US" smtClean="0"/>
              <a:t>3/17/2021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54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0F95B-6718-4F0B-A220-A710EA29C045}" type="datetime1">
              <a:rPr lang="en-US" smtClean="0"/>
              <a:t>3/17/2021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094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E54-F808-461D-A4EC-4C244956558D}" type="datetime1">
              <a:rPr lang="en-US" smtClean="0"/>
              <a:t>3/17/2021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742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0FF11-F5C3-4B2D-9E0E-D386DFA55839}" type="datetime1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918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1354F-47CA-427C-99A1-6E2272F16AAA}" type="datetime1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890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0EA20-4307-4DA4-B636-45EAE24C66AC}" type="datetime1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165E3-8FEA-4791-96E2-AC85ABEE0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701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10.png"/><Relationship Id="rId3" Type="http://schemas.microsoft.com/office/2017/06/relationships/model3d" Target="../media/model3d1.glb"/><Relationship Id="rId7" Type="http://schemas.openxmlformats.org/officeDocument/2006/relationships/image" Target="../media/image1410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0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0.png"/><Relationship Id="rId3" Type="http://schemas.microsoft.com/office/2017/06/relationships/model3d" Target="../media/model3d1.glb"/><Relationship Id="rId12" Type="http://schemas.openxmlformats.org/officeDocument/2006/relationships/image" Target="../media/image2110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34.png"/><Relationship Id="rId6" Type="http://schemas.openxmlformats.org/officeDocument/2006/relationships/image" Target="../media/image2111.png"/><Relationship Id="rId10" Type="http://schemas.openxmlformats.org/officeDocument/2006/relationships/image" Target="../media/image1910.png"/><Relationship Id="rId4" Type="http://schemas.openxmlformats.org/officeDocument/2006/relationships/image" Target="../media/image33.png"/><Relationship Id="rId9" Type="http://schemas.openxmlformats.org/officeDocument/2006/relationships/image" Target="../media/image15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0.png"/><Relationship Id="rId13" Type="http://schemas.openxmlformats.org/officeDocument/2006/relationships/image" Target="../media/image2310.png"/><Relationship Id="rId3" Type="http://schemas.openxmlformats.org/officeDocument/2006/relationships/image" Target="../media/image30.emf"/><Relationship Id="rId12" Type="http://schemas.openxmlformats.org/officeDocument/2006/relationships/image" Target="../media/image22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11.png"/><Relationship Id="rId5" Type="http://schemas.openxmlformats.org/officeDocument/2006/relationships/image" Target="../media/image33.png"/><Relationship Id="rId15" Type="http://schemas.openxmlformats.org/officeDocument/2006/relationships/image" Target="../media/image2110.png"/><Relationship Id="rId10" Type="http://schemas.openxmlformats.org/officeDocument/2006/relationships/image" Target="../media/image2011.png"/><Relationship Id="rId4" Type="http://schemas.microsoft.com/office/2017/06/relationships/model3d" Target="../media/model3d1.glb"/><Relationship Id="rId9" Type="http://schemas.openxmlformats.org/officeDocument/2006/relationships/image" Target="../media/image1510.png"/><Relationship Id="rId1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th-sri/era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8.png"/><Relationship Id="rId3" Type="http://schemas.openxmlformats.org/officeDocument/2006/relationships/image" Target="../media/image36.png"/><Relationship Id="rId7" Type="http://schemas.openxmlformats.org/officeDocument/2006/relationships/image" Target="../media/image29.png"/><Relationship Id="rId12" Type="http://schemas.openxmlformats.org/officeDocument/2006/relationships/image" Target="../media/image3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7.png"/><Relationship Id="rId5" Type="http://schemas.openxmlformats.org/officeDocument/2006/relationships/image" Target="../media/image27.png"/><Relationship Id="rId10" Type="http://schemas.microsoft.com/office/2017/06/relationships/model3d" Target="../media/model3d2.glb"/><Relationship Id="rId4" Type="http://schemas.openxmlformats.org/officeDocument/2006/relationships/image" Target="../media/image26.png"/><Relationship Id="rId9" Type="http://schemas.openxmlformats.org/officeDocument/2006/relationships/image" Target="../media/image310.png"/><Relationship Id="rId14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image" Target="../media/image45.png"/><Relationship Id="rId3" Type="http://schemas.openxmlformats.org/officeDocument/2006/relationships/image" Target="../media/image360.png"/><Relationship Id="rId7" Type="http://schemas.openxmlformats.org/officeDocument/2006/relationships/image" Target="../media/image40.png"/><Relationship Id="rId12" Type="http://schemas.openxmlformats.org/officeDocument/2006/relationships/image" Target="../media/image44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0.png"/><Relationship Id="rId11" Type="http://schemas.openxmlformats.org/officeDocument/2006/relationships/image" Target="../media/image43.png"/><Relationship Id="rId5" Type="http://schemas.openxmlformats.org/officeDocument/2006/relationships/image" Target="../media/image380.png"/><Relationship Id="rId15" Type="http://schemas.openxmlformats.org/officeDocument/2006/relationships/image" Target="../media/image47.png"/><Relationship Id="rId10" Type="http://schemas.openxmlformats.org/officeDocument/2006/relationships/image" Target="../media/image42.png"/><Relationship Id="rId4" Type="http://schemas.openxmlformats.org/officeDocument/2006/relationships/image" Target="../media/image370.png"/><Relationship Id="rId9" Type="http://schemas.microsoft.com/office/2017/06/relationships/model3d" Target="../media/model3d3.glb"/><Relationship Id="rId14" Type="http://schemas.openxmlformats.org/officeDocument/2006/relationships/image" Target="../media/image4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12" Type="http://schemas.openxmlformats.org/officeDocument/2006/relationships/image" Target="../media/image5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11" Type="http://schemas.openxmlformats.org/officeDocument/2006/relationships/image" Target="../media/image54.png"/><Relationship Id="rId5" Type="http://schemas.openxmlformats.org/officeDocument/2006/relationships/image" Target="../media/image50.png"/><Relationship Id="rId10" Type="http://schemas.openxmlformats.org/officeDocument/2006/relationships/image" Target="../media/image37.png"/><Relationship Id="rId4" Type="http://schemas.openxmlformats.org/officeDocument/2006/relationships/image" Target="../media/image49.png"/><Relationship Id="rId9" Type="http://schemas.microsoft.com/office/2017/06/relationships/model3d" Target="../media/model3d2.glb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th-sri/era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4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12" Type="http://schemas.openxmlformats.org/officeDocument/2006/relationships/image" Target="../media/image13.jpg"/><Relationship Id="rId17" Type="http://schemas.openxmlformats.org/officeDocument/2006/relationships/image" Target="../media/image18.jpg"/><Relationship Id="rId2" Type="http://schemas.openxmlformats.org/officeDocument/2006/relationships/image" Target="../media/image3.png"/><Relationship Id="rId16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11" Type="http://schemas.openxmlformats.org/officeDocument/2006/relationships/image" Target="../media/image12.jpg"/><Relationship Id="rId5" Type="http://schemas.openxmlformats.org/officeDocument/2006/relationships/image" Target="../media/image6.jpg"/><Relationship Id="rId15" Type="http://schemas.openxmlformats.org/officeDocument/2006/relationships/image" Target="../media/image16.jpeg"/><Relationship Id="rId10" Type="http://schemas.openxmlformats.org/officeDocument/2006/relationships/image" Target="../media/image11.jpg"/><Relationship Id="rId4" Type="http://schemas.openxmlformats.org/officeDocument/2006/relationships/image" Target="../media/image5.png"/><Relationship Id="rId9" Type="http://schemas.openxmlformats.org/officeDocument/2006/relationships/image" Target="../media/image10.jpg"/><Relationship Id="rId14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g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71.png"/><Relationship Id="rId4" Type="http://schemas.openxmlformats.org/officeDocument/2006/relationships/image" Target="../media/image9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g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0.png"/><Relationship Id="rId5" Type="http://schemas.openxmlformats.org/officeDocument/2006/relationships/image" Target="../media/image961.png"/><Relationship Id="rId4" Type="http://schemas.openxmlformats.org/officeDocument/2006/relationships/image" Target="../media/image951.png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17/06/relationships/model3d" Target="../media/model3d4.glb"/><Relationship Id="rId13" Type="http://schemas.openxmlformats.org/officeDocument/2006/relationships/image" Target="../media/image59.png"/><Relationship Id="rId18" Type="http://schemas.openxmlformats.org/officeDocument/2006/relationships/image" Target="../media/image1051.png"/><Relationship Id="rId3" Type="http://schemas.openxmlformats.org/officeDocument/2006/relationships/image" Target="../media/image990.png"/><Relationship Id="rId7" Type="http://schemas.openxmlformats.org/officeDocument/2006/relationships/image" Target="../media/image36.png"/><Relationship Id="rId12" Type="http://schemas.microsoft.com/office/2017/06/relationships/model3d" Target="../media/model3d6.glb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11" Type="http://schemas.openxmlformats.org/officeDocument/2006/relationships/image" Target="../media/image58.png"/><Relationship Id="rId5" Type="http://schemas.microsoft.com/office/2017/06/relationships/model3d" Target="../media/model3d2.glb"/><Relationship Id="rId10" Type="http://schemas.microsoft.com/office/2017/06/relationships/model3d" Target="../media/model3d5.glb"/><Relationship Id="rId19" Type="http://schemas.openxmlformats.org/officeDocument/2006/relationships/image" Target="../media/image1061.png"/><Relationship Id="rId4" Type="http://schemas.openxmlformats.org/officeDocument/2006/relationships/image" Target="../media/image981.png"/><Relationship Id="rId9" Type="http://schemas.openxmlformats.org/officeDocument/2006/relationships/image" Target="../media/image5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13" Type="http://schemas.openxmlformats.org/officeDocument/2006/relationships/image" Target="../media/image73.png"/><Relationship Id="rId18" Type="http://schemas.openxmlformats.org/officeDocument/2006/relationships/image" Target="../media/image78.png"/><Relationship Id="rId26" Type="http://schemas.openxmlformats.org/officeDocument/2006/relationships/image" Target="../media/image86.png"/><Relationship Id="rId3" Type="http://schemas.openxmlformats.org/officeDocument/2006/relationships/image" Target="../media/image63.png"/><Relationship Id="rId21" Type="http://schemas.openxmlformats.org/officeDocument/2006/relationships/image" Target="../media/image81.png"/><Relationship Id="rId7" Type="http://schemas.openxmlformats.org/officeDocument/2006/relationships/image" Target="../media/image67.png"/><Relationship Id="rId12" Type="http://schemas.openxmlformats.org/officeDocument/2006/relationships/image" Target="../media/image72.png"/><Relationship Id="rId17" Type="http://schemas.openxmlformats.org/officeDocument/2006/relationships/image" Target="../media/image77.png"/><Relationship Id="rId25" Type="http://schemas.openxmlformats.org/officeDocument/2006/relationships/image" Target="../media/image85.png"/><Relationship Id="rId2" Type="http://schemas.openxmlformats.org/officeDocument/2006/relationships/image" Target="../media/image62.png"/><Relationship Id="rId16" Type="http://schemas.openxmlformats.org/officeDocument/2006/relationships/image" Target="../media/image76.png"/><Relationship Id="rId20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1.png"/><Relationship Id="rId24" Type="http://schemas.openxmlformats.org/officeDocument/2006/relationships/image" Target="../media/image84.png"/><Relationship Id="rId5" Type="http://schemas.openxmlformats.org/officeDocument/2006/relationships/image" Target="../media/image65.png"/><Relationship Id="rId15" Type="http://schemas.openxmlformats.org/officeDocument/2006/relationships/image" Target="../media/image75.png"/><Relationship Id="rId23" Type="http://schemas.openxmlformats.org/officeDocument/2006/relationships/image" Target="../media/image83.png"/><Relationship Id="rId10" Type="http://schemas.openxmlformats.org/officeDocument/2006/relationships/image" Target="../media/image70.png"/><Relationship Id="rId19" Type="http://schemas.openxmlformats.org/officeDocument/2006/relationships/image" Target="../media/image79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Relationship Id="rId14" Type="http://schemas.openxmlformats.org/officeDocument/2006/relationships/image" Target="../media/image74.png"/><Relationship Id="rId22" Type="http://schemas.openxmlformats.org/officeDocument/2006/relationships/image" Target="../media/image82.png"/><Relationship Id="rId27" Type="http://schemas.openxmlformats.org/officeDocument/2006/relationships/image" Target="../media/image8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7" Type="http://schemas.openxmlformats.org/officeDocument/2006/relationships/image" Target="../media/image96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5.png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80.png"/><Relationship Id="rId18" Type="http://schemas.openxmlformats.org/officeDocument/2006/relationships/image" Target="../media/image100.png"/><Relationship Id="rId3" Type="http://schemas.openxmlformats.org/officeDocument/2006/relationships/image" Target="../media/image62.png"/><Relationship Id="rId21" Type="http://schemas.openxmlformats.org/officeDocument/2006/relationships/image" Target="../media/image102.png"/><Relationship Id="rId7" Type="http://schemas.openxmlformats.org/officeDocument/2006/relationships/image" Target="../media/image68.png"/><Relationship Id="rId12" Type="http://schemas.openxmlformats.org/officeDocument/2006/relationships/image" Target="../media/image79.png"/><Relationship Id="rId17" Type="http://schemas.openxmlformats.org/officeDocument/2006/relationships/image" Target="../media/image99.pn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98.png"/><Relationship Id="rId20" Type="http://schemas.openxmlformats.org/officeDocument/2006/relationships/image" Target="../media/image10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8.png"/><Relationship Id="rId5" Type="http://schemas.openxmlformats.org/officeDocument/2006/relationships/image" Target="../media/image65.png"/><Relationship Id="rId15" Type="http://schemas.openxmlformats.org/officeDocument/2006/relationships/image" Target="../media/image97.png"/><Relationship Id="rId23" Type="http://schemas.openxmlformats.org/officeDocument/2006/relationships/image" Target="../media/image104.png"/><Relationship Id="rId10" Type="http://schemas.openxmlformats.org/officeDocument/2006/relationships/image" Target="../media/image76.png"/><Relationship Id="rId19" Type="http://schemas.openxmlformats.org/officeDocument/2006/relationships/image" Target="../media/image87.png"/><Relationship Id="rId4" Type="http://schemas.openxmlformats.org/officeDocument/2006/relationships/image" Target="../media/image63.png"/><Relationship Id="rId9" Type="http://schemas.openxmlformats.org/officeDocument/2006/relationships/image" Target="../media/image74.png"/><Relationship Id="rId14" Type="http://schemas.openxmlformats.org/officeDocument/2006/relationships/image" Target="../media/image82.png"/><Relationship Id="rId22" Type="http://schemas.openxmlformats.org/officeDocument/2006/relationships/image" Target="../media/image10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3.png"/><Relationship Id="rId18" Type="http://schemas.openxmlformats.org/officeDocument/2006/relationships/image" Target="../media/image78.png"/><Relationship Id="rId26" Type="http://schemas.openxmlformats.org/officeDocument/2006/relationships/image" Target="../media/image105.png"/><Relationship Id="rId3" Type="http://schemas.openxmlformats.org/officeDocument/2006/relationships/image" Target="../media/image63.png"/><Relationship Id="rId21" Type="http://schemas.openxmlformats.org/officeDocument/2006/relationships/image" Target="../media/image81.png"/><Relationship Id="rId34" Type="http://schemas.openxmlformats.org/officeDocument/2006/relationships/image" Target="../media/image86.png"/><Relationship Id="rId7" Type="http://schemas.openxmlformats.org/officeDocument/2006/relationships/image" Target="../media/image67.png"/><Relationship Id="rId12" Type="http://schemas.openxmlformats.org/officeDocument/2006/relationships/image" Target="../media/image72.png"/><Relationship Id="rId17" Type="http://schemas.openxmlformats.org/officeDocument/2006/relationships/image" Target="../media/image77.png"/><Relationship Id="rId25" Type="http://schemas.openxmlformats.org/officeDocument/2006/relationships/image" Target="../media/image98.png"/><Relationship Id="rId33" Type="http://schemas.openxmlformats.org/officeDocument/2006/relationships/image" Target="../media/image85.png"/><Relationship Id="rId2" Type="http://schemas.openxmlformats.org/officeDocument/2006/relationships/image" Target="../media/image62.png"/><Relationship Id="rId16" Type="http://schemas.openxmlformats.org/officeDocument/2006/relationships/image" Target="../media/image76.png"/><Relationship Id="rId20" Type="http://schemas.openxmlformats.org/officeDocument/2006/relationships/image" Target="../media/image80.png"/><Relationship Id="rId29" Type="http://schemas.openxmlformats.org/officeDocument/2006/relationships/image" Target="../media/image10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1.png"/><Relationship Id="rId24" Type="http://schemas.openxmlformats.org/officeDocument/2006/relationships/image" Target="../media/image97.png"/><Relationship Id="rId32" Type="http://schemas.openxmlformats.org/officeDocument/2006/relationships/image" Target="../media/image111.png"/><Relationship Id="rId5" Type="http://schemas.openxmlformats.org/officeDocument/2006/relationships/image" Target="../media/image65.png"/><Relationship Id="rId15" Type="http://schemas.openxmlformats.org/officeDocument/2006/relationships/image" Target="../media/image75.png"/><Relationship Id="rId23" Type="http://schemas.openxmlformats.org/officeDocument/2006/relationships/image" Target="../media/image83.png"/><Relationship Id="rId28" Type="http://schemas.openxmlformats.org/officeDocument/2006/relationships/image" Target="../media/image107.png"/><Relationship Id="rId10" Type="http://schemas.openxmlformats.org/officeDocument/2006/relationships/image" Target="../media/image70.png"/><Relationship Id="rId19" Type="http://schemas.openxmlformats.org/officeDocument/2006/relationships/image" Target="../media/image79.png"/><Relationship Id="rId31" Type="http://schemas.openxmlformats.org/officeDocument/2006/relationships/image" Target="../media/image110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Relationship Id="rId14" Type="http://schemas.openxmlformats.org/officeDocument/2006/relationships/image" Target="../media/image74.png"/><Relationship Id="rId22" Type="http://schemas.openxmlformats.org/officeDocument/2006/relationships/image" Target="../media/image82.png"/><Relationship Id="rId27" Type="http://schemas.openxmlformats.org/officeDocument/2006/relationships/image" Target="../media/image106.png"/><Relationship Id="rId30" Type="http://schemas.openxmlformats.org/officeDocument/2006/relationships/image" Target="../media/image109.png"/><Relationship Id="rId35" Type="http://schemas.openxmlformats.org/officeDocument/2006/relationships/image" Target="../media/image87.png"/><Relationship Id="rId8" Type="http://schemas.openxmlformats.org/officeDocument/2006/relationships/image" Target="../media/image68.png"/></Relationships>
</file>

<file path=ppt/slides/_rels/slide2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2.png"/><Relationship Id="rId18" Type="http://schemas.openxmlformats.org/officeDocument/2006/relationships/image" Target="../media/image127.png"/><Relationship Id="rId26" Type="http://schemas.openxmlformats.org/officeDocument/2006/relationships/image" Target="../media/image135.png"/><Relationship Id="rId3" Type="http://schemas.openxmlformats.org/officeDocument/2006/relationships/image" Target="../media/image112.png"/><Relationship Id="rId21" Type="http://schemas.openxmlformats.org/officeDocument/2006/relationships/image" Target="../media/image130.png"/><Relationship Id="rId34" Type="http://schemas.openxmlformats.org/officeDocument/2006/relationships/image" Target="../media/image85.png"/><Relationship Id="rId7" Type="http://schemas.openxmlformats.org/officeDocument/2006/relationships/image" Target="../media/image116.png"/><Relationship Id="rId12" Type="http://schemas.openxmlformats.org/officeDocument/2006/relationships/image" Target="../media/image121.png"/><Relationship Id="rId17" Type="http://schemas.openxmlformats.org/officeDocument/2006/relationships/image" Target="../media/image126.png"/><Relationship Id="rId25" Type="http://schemas.openxmlformats.org/officeDocument/2006/relationships/image" Target="../media/image134.png"/><Relationship Id="rId33" Type="http://schemas.openxmlformats.org/officeDocument/2006/relationships/image" Target="../media/image142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25.png"/><Relationship Id="rId20" Type="http://schemas.openxmlformats.org/officeDocument/2006/relationships/image" Target="../media/image129.png"/><Relationship Id="rId29" Type="http://schemas.openxmlformats.org/officeDocument/2006/relationships/image" Target="../media/image1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5.png"/><Relationship Id="rId11" Type="http://schemas.openxmlformats.org/officeDocument/2006/relationships/image" Target="../media/image120.png"/><Relationship Id="rId24" Type="http://schemas.openxmlformats.org/officeDocument/2006/relationships/image" Target="../media/image133.png"/><Relationship Id="rId32" Type="http://schemas.openxmlformats.org/officeDocument/2006/relationships/image" Target="../media/image141.png"/><Relationship Id="rId5" Type="http://schemas.openxmlformats.org/officeDocument/2006/relationships/image" Target="../media/image114.png"/><Relationship Id="rId15" Type="http://schemas.openxmlformats.org/officeDocument/2006/relationships/image" Target="../media/image124.png"/><Relationship Id="rId23" Type="http://schemas.openxmlformats.org/officeDocument/2006/relationships/image" Target="../media/image132.png"/><Relationship Id="rId28" Type="http://schemas.openxmlformats.org/officeDocument/2006/relationships/image" Target="../media/image137.png"/><Relationship Id="rId10" Type="http://schemas.openxmlformats.org/officeDocument/2006/relationships/image" Target="../media/image119.png"/><Relationship Id="rId19" Type="http://schemas.openxmlformats.org/officeDocument/2006/relationships/image" Target="../media/image128.png"/><Relationship Id="rId31" Type="http://schemas.openxmlformats.org/officeDocument/2006/relationships/image" Target="../media/image140.png"/><Relationship Id="rId4" Type="http://schemas.openxmlformats.org/officeDocument/2006/relationships/image" Target="../media/image113.png"/><Relationship Id="rId9" Type="http://schemas.openxmlformats.org/officeDocument/2006/relationships/image" Target="../media/image118.png"/><Relationship Id="rId14" Type="http://schemas.openxmlformats.org/officeDocument/2006/relationships/image" Target="../media/image123.png"/><Relationship Id="rId22" Type="http://schemas.openxmlformats.org/officeDocument/2006/relationships/image" Target="../media/image131.png"/><Relationship Id="rId27" Type="http://schemas.openxmlformats.org/officeDocument/2006/relationships/image" Target="../media/image136.png"/><Relationship Id="rId30" Type="http://schemas.openxmlformats.org/officeDocument/2006/relationships/image" Target="../media/image139.png"/><Relationship Id="rId35" Type="http://schemas.openxmlformats.org/officeDocument/2006/relationships/image" Target="../media/image86.png"/><Relationship Id="rId8" Type="http://schemas.openxmlformats.org/officeDocument/2006/relationships/image" Target="../media/image11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theconversation.com/people-like-us-how-our-brains-view-others-33974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0.png"/><Relationship Id="rId5" Type="http://schemas.openxmlformats.org/officeDocument/2006/relationships/hyperlink" Target="https://creativecommons.org/licenses/by-nd/3.0/" TargetMode="External"/><Relationship Id="rId4" Type="http://schemas.openxmlformats.org/officeDocument/2006/relationships/image" Target="../media/image2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9.png"/><Relationship Id="rId3" Type="http://schemas.openxmlformats.org/officeDocument/2006/relationships/image" Target="../media/image144.png"/><Relationship Id="rId7" Type="http://schemas.openxmlformats.org/officeDocument/2006/relationships/image" Target="../media/image148.png"/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7.png"/><Relationship Id="rId5" Type="http://schemas.openxmlformats.org/officeDocument/2006/relationships/image" Target="../media/image146.png"/><Relationship Id="rId4" Type="http://schemas.openxmlformats.org/officeDocument/2006/relationships/image" Target="../media/image14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9.png"/><Relationship Id="rId3" Type="http://schemas.openxmlformats.org/officeDocument/2006/relationships/image" Target="../media/image154.png"/><Relationship Id="rId7" Type="http://schemas.openxmlformats.org/officeDocument/2006/relationships/image" Target="../media/image158.png"/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7.png"/><Relationship Id="rId5" Type="http://schemas.openxmlformats.org/officeDocument/2006/relationships/image" Target="../media/image156.png"/><Relationship Id="rId10" Type="http://schemas.openxmlformats.org/officeDocument/2006/relationships/image" Target="../media/image161.png"/><Relationship Id="rId4" Type="http://schemas.openxmlformats.org/officeDocument/2006/relationships/image" Target="../media/image155.png"/><Relationship Id="rId9" Type="http://schemas.openxmlformats.org/officeDocument/2006/relationships/image" Target="../media/image160.png"/></Relationships>
</file>

<file path=ppt/slides/_rels/slide35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3" Type="http://schemas.openxmlformats.org/officeDocument/2006/relationships/image" Target="../media/image163.png"/><Relationship Id="rId7" Type="http://schemas.openxmlformats.org/officeDocument/2006/relationships/image" Target="../media/image167.png"/><Relationship Id="rId12" Type="http://schemas.openxmlformats.org/officeDocument/2006/relationships/image" Target="../media/image169.png"/><Relationship Id="rId2" Type="http://schemas.openxmlformats.org/officeDocument/2006/relationships/image" Target="../media/image1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6.png"/><Relationship Id="rId11" Type="http://schemas.openxmlformats.org/officeDocument/2006/relationships/image" Target="../media/image168.png"/><Relationship Id="rId5" Type="http://schemas.openxmlformats.org/officeDocument/2006/relationships/image" Target="../media/image165.png"/><Relationship Id="rId10" Type="http://schemas.openxmlformats.org/officeDocument/2006/relationships/image" Target="../media/image36.png"/><Relationship Id="rId4" Type="http://schemas.openxmlformats.org/officeDocument/2006/relationships/image" Target="../media/image164.png"/><Relationship Id="rId9" Type="http://schemas.openxmlformats.org/officeDocument/2006/relationships/image" Target="../media/image5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4.png"/><Relationship Id="rId5" Type="http://schemas.openxmlformats.org/officeDocument/2006/relationships/image" Target="../media/image173.png"/><Relationship Id="rId4" Type="http://schemas.openxmlformats.org/officeDocument/2006/relationships/image" Target="../media/image172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1.png"/><Relationship Id="rId3" Type="http://schemas.openxmlformats.org/officeDocument/2006/relationships/image" Target="../media/image176.png"/><Relationship Id="rId7" Type="http://schemas.openxmlformats.org/officeDocument/2006/relationships/image" Target="../media/image180.png"/><Relationship Id="rId12" Type="http://schemas.openxmlformats.org/officeDocument/2006/relationships/image" Target="../media/image185.png"/><Relationship Id="rId2" Type="http://schemas.openxmlformats.org/officeDocument/2006/relationships/image" Target="../media/image17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9.png"/><Relationship Id="rId11" Type="http://schemas.openxmlformats.org/officeDocument/2006/relationships/image" Target="../media/image184.png"/><Relationship Id="rId5" Type="http://schemas.openxmlformats.org/officeDocument/2006/relationships/image" Target="../media/image178.png"/><Relationship Id="rId10" Type="http://schemas.openxmlformats.org/officeDocument/2006/relationships/image" Target="../media/image183.png"/><Relationship Id="rId4" Type="http://schemas.openxmlformats.org/officeDocument/2006/relationships/image" Target="../media/image177.png"/><Relationship Id="rId9" Type="http://schemas.openxmlformats.org/officeDocument/2006/relationships/image" Target="../media/image182.png"/></Relationships>
</file>

<file path=ppt/slides/_rels/slide3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7.png"/><Relationship Id="rId18" Type="http://schemas.openxmlformats.org/officeDocument/2006/relationships/image" Target="../media/image202.png"/><Relationship Id="rId26" Type="http://schemas.openxmlformats.org/officeDocument/2006/relationships/image" Target="../media/image210.png"/><Relationship Id="rId3" Type="http://schemas.openxmlformats.org/officeDocument/2006/relationships/image" Target="../media/image187.png"/><Relationship Id="rId21" Type="http://schemas.openxmlformats.org/officeDocument/2006/relationships/image" Target="../media/image205.png"/><Relationship Id="rId7" Type="http://schemas.openxmlformats.org/officeDocument/2006/relationships/image" Target="../media/image191.png"/><Relationship Id="rId12" Type="http://schemas.openxmlformats.org/officeDocument/2006/relationships/image" Target="../media/image196.png"/><Relationship Id="rId17" Type="http://schemas.openxmlformats.org/officeDocument/2006/relationships/image" Target="../media/image201.png"/><Relationship Id="rId25" Type="http://schemas.openxmlformats.org/officeDocument/2006/relationships/image" Target="../media/image209.png"/><Relationship Id="rId33" Type="http://schemas.openxmlformats.org/officeDocument/2006/relationships/image" Target="../media/image217.png"/><Relationship Id="rId2" Type="http://schemas.openxmlformats.org/officeDocument/2006/relationships/image" Target="../media/image186.png"/><Relationship Id="rId16" Type="http://schemas.openxmlformats.org/officeDocument/2006/relationships/image" Target="../media/image200.png"/><Relationship Id="rId20" Type="http://schemas.openxmlformats.org/officeDocument/2006/relationships/image" Target="../media/image204.png"/><Relationship Id="rId29" Type="http://schemas.openxmlformats.org/officeDocument/2006/relationships/image" Target="../media/image2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0.png"/><Relationship Id="rId11" Type="http://schemas.openxmlformats.org/officeDocument/2006/relationships/image" Target="../media/image195.png"/><Relationship Id="rId24" Type="http://schemas.openxmlformats.org/officeDocument/2006/relationships/image" Target="../media/image208.png"/><Relationship Id="rId32" Type="http://schemas.openxmlformats.org/officeDocument/2006/relationships/image" Target="../media/image216.png"/><Relationship Id="rId5" Type="http://schemas.openxmlformats.org/officeDocument/2006/relationships/image" Target="../media/image189.png"/><Relationship Id="rId15" Type="http://schemas.openxmlformats.org/officeDocument/2006/relationships/image" Target="../media/image199.png"/><Relationship Id="rId23" Type="http://schemas.openxmlformats.org/officeDocument/2006/relationships/image" Target="../media/image207.png"/><Relationship Id="rId28" Type="http://schemas.openxmlformats.org/officeDocument/2006/relationships/image" Target="../media/image212.png"/><Relationship Id="rId10" Type="http://schemas.openxmlformats.org/officeDocument/2006/relationships/image" Target="../media/image194.png"/><Relationship Id="rId19" Type="http://schemas.openxmlformats.org/officeDocument/2006/relationships/image" Target="../media/image203.png"/><Relationship Id="rId31" Type="http://schemas.openxmlformats.org/officeDocument/2006/relationships/image" Target="../media/image215.png"/><Relationship Id="rId4" Type="http://schemas.openxmlformats.org/officeDocument/2006/relationships/image" Target="../media/image188.png"/><Relationship Id="rId9" Type="http://schemas.openxmlformats.org/officeDocument/2006/relationships/image" Target="../media/image193.png"/><Relationship Id="rId14" Type="http://schemas.openxmlformats.org/officeDocument/2006/relationships/image" Target="../media/image198.png"/><Relationship Id="rId22" Type="http://schemas.openxmlformats.org/officeDocument/2006/relationships/image" Target="../media/image206.png"/><Relationship Id="rId27" Type="http://schemas.openxmlformats.org/officeDocument/2006/relationships/image" Target="../media/image211.png"/><Relationship Id="rId30" Type="http://schemas.openxmlformats.org/officeDocument/2006/relationships/image" Target="../media/image214.png"/><Relationship Id="rId8" Type="http://schemas.openxmlformats.org/officeDocument/2006/relationships/image" Target="../media/image192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4.png"/><Relationship Id="rId3" Type="http://schemas.openxmlformats.org/officeDocument/2006/relationships/image" Target="../media/image219.png"/><Relationship Id="rId7" Type="http://schemas.openxmlformats.org/officeDocument/2006/relationships/image" Target="../media/image223.png"/><Relationship Id="rId2" Type="http://schemas.openxmlformats.org/officeDocument/2006/relationships/image" Target="../media/image2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2.png"/><Relationship Id="rId5" Type="http://schemas.openxmlformats.org/officeDocument/2006/relationships/image" Target="../media/image221.png"/><Relationship Id="rId10" Type="http://schemas.openxmlformats.org/officeDocument/2006/relationships/image" Target="../media/image226.png"/><Relationship Id="rId4" Type="http://schemas.openxmlformats.org/officeDocument/2006/relationships/image" Target="../media/image220.png"/><Relationship Id="rId9" Type="http://schemas.openxmlformats.org/officeDocument/2006/relationships/image" Target="../media/image22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https://en.wikipedia.org/wiki/Autonomous_car" TargetMode="External"/><Relationship Id="rId7" Type="http://schemas.openxmlformats.org/officeDocument/2006/relationships/hyperlink" Target="https://gadgetsin.com/amazon-all-new-echo-alexa-smart-speaker-unveiled.htm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hyperlink" Target="https://probabilism.wordpress.com/2016/03/15/alphago-vs-lee-se-dol-game-five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4.png"/><Relationship Id="rId3" Type="http://schemas.openxmlformats.org/officeDocument/2006/relationships/image" Target="../media/image218.png"/><Relationship Id="rId7" Type="http://schemas.openxmlformats.org/officeDocument/2006/relationships/image" Target="../media/image229.png"/><Relationship Id="rId2" Type="http://schemas.openxmlformats.org/officeDocument/2006/relationships/image" Target="../media/image2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3.png"/><Relationship Id="rId5" Type="http://schemas.openxmlformats.org/officeDocument/2006/relationships/image" Target="../media/image228.png"/><Relationship Id="rId10" Type="http://schemas.openxmlformats.org/officeDocument/2006/relationships/image" Target="../media/image226.png"/><Relationship Id="rId4" Type="http://schemas.openxmlformats.org/officeDocument/2006/relationships/image" Target="../media/image220.png"/><Relationship Id="rId9" Type="http://schemas.openxmlformats.org/officeDocument/2006/relationships/image" Target="../media/image225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5.png"/><Relationship Id="rId3" Type="http://schemas.openxmlformats.org/officeDocument/2006/relationships/image" Target="../media/image219.png"/><Relationship Id="rId7" Type="http://schemas.openxmlformats.org/officeDocument/2006/relationships/image" Target="../media/image224.png"/><Relationship Id="rId2" Type="http://schemas.openxmlformats.org/officeDocument/2006/relationships/image" Target="../media/image2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3.png"/><Relationship Id="rId11" Type="http://schemas.openxmlformats.org/officeDocument/2006/relationships/image" Target="../media/image226.png"/><Relationship Id="rId5" Type="http://schemas.openxmlformats.org/officeDocument/2006/relationships/image" Target="../media/image230.png"/><Relationship Id="rId10" Type="http://schemas.openxmlformats.org/officeDocument/2006/relationships/image" Target="../media/image232.png"/><Relationship Id="rId4" Type="http://schemas.openxmlformats.org/officeDocument/2006/relationships/image" Target="../media/image220.png"/><Relationship Id="rId9" Type="http://schemas.openxmlformats.org/officeDocument/2006/relationships/image" Target="../media/image231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4.png"/><Relationship Id="rId13" Type="http://schemas.openxmlformats.org/officeDocument/2006/relationships/image" Target="../media/image226.png"/><Relationship Id="rId3" Type="http://schemas.openxmlformats.org/officeDocument/2006/relationships/image" Target="../media/image218.png"/><Relationship Id="rId7" Type="http://schemas.openxmlformats.org/officeDocument/2006/relationships/image" Target="../media/image223.png"/><Relationship Id="rId12" Type="http://schemas.openxmlformats.org/officeDocument/2006/relationships/image" Target="../media/image2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3.png"/><Relationship Id="rId11" Type="http://schemas.openxmlformats.org/officeDocument/2006/relationships/image" Target="../media/image236.png"/><Relationship Id="rId5" Type="http://schemas.openxmlformats.org/officeDocument/2006/relationships/image" Target="../media/image220.png"/><Relationship Id="rId10" Type="http://schemas.openxmlformats.org/officeDocument/2006/relationships/image" Target="../media/image235.png"/><Relationship Id="rId4" Type="http://schemas.openxmlformats.org/officeDocument/2006/relationships/image" Target="../media/image219.png"/><Relationship Id="rId9" Type="http://schemas.openxmlformats.org/officeDocument/2006/relationships/image" Target="../media/image225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5.png"/><Relationship Id="rId3" Type="http://schemas.openxmlformats.org/officeDocument/2006/relationships/image" Target="../media/image219.png"/><Relationship Id="rId7" Type="http://schemas.openxmlformats.org/officeDocument/2006/relationships/image" Target="../media/image238.png"/><Relationship Id="rId2" Type="http://schemas.openxmlformats.org/officeDocument/2006/relationships/image" Target="../media/image2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3.png"/><Relationship Id="rId11" Type="http://schemas.openxmlformats.org/officeDocument/2006/relationships/image" Target="../media/image240.png"/><Relationship Id="rId5" Type="http://schemas.openxmlformats.org/officeDocument/2006/relationships/image" Target="../media/image220.png"/><Relationship Id="rId10" Type="http://schemas.openxmlformats.org/officeDocument/2006/relationships/image" Target="../media/image239.png"/><Relationship Id="rId4" Type="http://schemas.openxmlformats.org/officeDocument/2006/relationships/image" Target="../media/image226.png"/><Relationship Id="rId9" Type="http://schemas.openxmlformats.org/officeDocument/2006/relationships/image" Target="../media/image23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Xy6oX1iNoA&amp;feature=youtu.be&amp;ab_channel=SynthesizingRobustAdversarialExamples" TargetMode="External"/><Relationship Id="rId2" Type="http://schemas.openxmlformats.org/officeDocument/2006/relationships/hyperlink" Target="https://www.youtube.com/watch?v=r4XXGDVs0f8&amp;feature=emb_logo&amp;ab_channel=Billyli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4XXGDVs0f8&amp;feature=emb_logo&amp;ab_channel=Billyli" TargetMode="External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ciencemuseum.org.uk/see-and-do/driverless-who-is-in-contro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4XXGDVs0f8&amp;feature=emb_logo&amp;ab_channel=Billyli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g"/><Relationship Id="rId4" Type="http://schemas.openxmlformats.org/officeDocument/2006/relationships/hyperlink" Target="http://cseweb.ucsd.edu/~yaq007/imperceptible-robust-adv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r4XXGDVs0f8&amp;feature=emb_logo&amp;ab_channel=Billyl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6" y="363356"/>
            <a:ext cx="11133221" cy="2387600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 ML Robustness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9311" y="2374535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Gagandeep Singh</a:t>
            </a:r>
          </a:p>
          <a:p>
            <a:pPr algn="l"/>
            <a:r>
              <a:rPr lang="en-US" dirty="0"/>
              <a:t>VMware Research  and UIUC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E383E5F5-F018-49AE-BD52-29E56A411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494" y="6106350"/>
            <a:ext cx="1901952" cy="499998"/>
          </a:xfrm>
          <a:prstGeom prst="rect">
            <a:avLst/>
          </a:prstGeo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B4E4F1E7-B173-421F-81FB-B0AD9A527D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43650"/>
            <a:ext cx="3067050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073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D91288-83EC-40F5-87E8-35296D1F94D0}"/>
              </a:ext>
            </a:extLst>
          </p:cNvPr>
          <p:cNvSpPr/>
          <p:nvPr/>
        </p:nvSpPr>
        <p:spPr>
          <a:xfrm>
            <a:off x="0" y="1834244"/>
            <a:ext cx="1219200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Plethora of work on designing attacks and empirical defenses, however these have </a:t>
            </a:r>
            <a:r>
              <a:rPr lang="en-US" sz="2000" b="1" dirty="0">
                <a:solidFill>
                  <a:schemeClr val="tx1"/>
                </a:solidFill>
              </a:rPr>
              <a:t>no formal guarantees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D954624-FCCB-445A-B2F6-A654B6E1FF87}"/>
              </a:ext>
            </a:extLst>
          </p:cNvPr>
          <p:cNvSpPr/>
          <p:nvPr/>
        </p:nvSpPr>
        <p:spPr>
          <a:xfrm>
            <a:off x="10274" y="3728894"/>
            <a:ext cx="12192000" cy="4297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Our goal: provide formal guarantees on safety and robustness of deep learning models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60817307-DCCD-47F5-A710-7F710E372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184BE6-57A2-4A7E-AF32-24E86D998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formal verification</a:t>
            </a:r>
          </a:p>
        </p:txBody>
      </p:sp>
    </p:spTree>
    <p:extLst>
      <p:ext uri="{BB962C8B-B14F-4D97-AF65-F5344CB8AC3E}">
        <p14:creationId xmlns:p14="http://schemas.microsoft.com/office/powerpoint/2010/main" val="532881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" y="36576"/>
            <a:ext cx="11579980" cy="1325563"/>
          </a:xfrm>
        </p:spPr>
        <p:txBody>
          <a:bodyPr/>
          <a:lstStyle/>
          <a:p>
            <a:r>
              <a:rPr lang="en-US" dirty="0"/>
              <a:t>Neural network certification: </a:t>
            </a:r>
            <a:br>
              <a:rPr lang="en-US" dirty="0"/>
            </a:br>
            <a:r>
              <a:rPr lang="en-US" dirty="0"/>
              <a:t>problem statement</a:t>
            </a:r>
          </a:p>
        </p:txBody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137D3CD5-0404-481B-B04E-2D34B68E6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EC6A86D-D32C-4FB4-9D60-A10EF21E6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179" y="1973630"/>
            <a:ext cx="2743200" cy="222458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3D Model 16" descr="Dodecahedron Blue">
                <a:extLst>
                  <a:ext uri="{FF2B5EF4-FFF2-40B4-BE49-F238E27FC236}">
                    <a16:creationId xmlns:a16="http://schemas.microsoft.com/office/drawing/2014/main" id="{05EF2938-AE85-47E4-833F-3E246CF39EC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8823316"/>
                  </p:ext>
                </p:extLst>
              </p:nvPr>
            </p:nvGraphicFramePr>
            <p:xfrm>
              <a:off x="194596" y="2108022"/>
              <a:ext cx="2319647" cy="222458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319647" cy="2224580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813568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989" d="1000000"/>
                    <am3d:preTrans dx="0" dy="-17962438" dz="-35084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1" az="-59999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8597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3D Model 16" descr="Dodecahedron Blue">
                <a:extLst>
                  <a:ext uri="{FF2B5EF4-FFF2-40B4-BE49-F238E27FC236}">
                    <a16:creationId xmlns:a16="http://schemas.microsoft.com/office/drawing/2014/main" id="{05EF2938-AE85-47E4-833F-3E246CF39EC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4596" y="2108022"/>
                <a:ext cx="2319647" cy="2224580"/>
              </a:xfrm>
              <a:prstGeom prst="rect">
                <a:avLst/>
              </a:prstGeom>
              <a:noFill/>
            </p:spPr>
          </p:pic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3519DA7-A6D9-49B1-B656-2D05FC4E4012}"/>
                  </a:ext>
                </a:extLst>
              </p:cNvPr>
              <p:cNvSpPr txBox="1"/>
              <p:nvPr/>
            </p:nvSpPr>
            <p:spPr>
              <a:xfrm>
                <a:off x="340232" y="4348486"/>
                <a:ext cx="2284151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b="0" dirty="0"/>
                  <a:t>Precondition over </a:t>
                </a:r>
              </a:p>
              <a:p>
                <a:r>
                  <a:rPr lang="en-US" sz="2200" dirty="0"/>
                  <a:t>network </a:t>
                </a:r>
                <a:r>
                  <a:rPr lang="en-US" sz="2200" b="0" dirty="0"/>
                  <a:t>inputs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endParaRPr lang="en-US" sz="2200" b="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3519DA7-A6D9-49B1-B656-2D05FC4E40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232" y="4348486"/>
                <a:ext cx="2284151" cy="769441"/>
              </a:xfrm>
              <a:prstGeom prst="rect">
                <a:avLst/>
              </a:prstGeom>
              <a:blipFill>
                <a:blip r:embed="rId6"/>
                <a:stretch>
                  <a:fillRect l="-3467" t="-4724" r="-2400" b="-14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3819956-72F2-4938-B13E-D35C3D555FFA}"/>
                  </a:ext>
                </a:extLst>
              </p:cNvPr>
              <p:cNvSpPr txBox="1"/>
              <p:nvPr/>
            </p:nvSpPr>
            <p:spPr>
              <a:xfrm>
                <a:off x="10579395" y="3164322"/>
                <a:ext cx="457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3819956-72F2-4938-B13E-D35C3D555F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9395" y="3164322"/>
                <a:ext cx="45719" cy="369332"/>
              </a:xfrm>
              <a:prstGeom prst="rect">
                <a:avLst/>
              </a:prstGeom>
              <a:blipFill>
                <a:blip r:embed="rId7"/>
                <a:stretch>
                  <a:fillRect l="-175000" r="-1175000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372A6B01-9B67-439D-8EC5-0289F562EDAA}"/>
                  </a:ext>
                </a:extLst>
              </p:cNvPr>
              <p:cNvSpPr txBox="1"/>
              <p:nvPr/>
            </p:nvSpPr>
            <p:spPr>
              <a:xfrm>
                <a:off x="5061098" y="4352544"/>
                <a:ext cx="238169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0" dirty="0"/>
                  <a:t>Network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sz="2200" b="0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372A6B01-9B67-439D-8EC5-0289F562ED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098" y="4352544"/>
                <a:ext cx="2381693" cy="430887"/>
              </a:xfrm>
              <a:prstGeom prst="rect">
                <a:avLst/>
              </a:prstGeom>
              <a:blipFill>
                <a:blip r:embed="rId8"/>
                <a:stretch>
                  <a:fillRect t="-9859" b="-267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82B38DF-0B64-4319-BFC7-26C55A060EEF}"/>
                  </a:ext>
                </a:extLst>
              </p:cNvPr>
              <p:cNvSpPr txBox="1"/>
              <p:nvPr/>
            </p:nvSpPr>
            <p:spPr>
              <a:xfrm>
                <a:off x="9707001" y="4352544"/>
                <a:ext cx="2206373" cy="6771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200" b="0" dirty="0"/>
                  <a:t>Postcondition over </a:t>
                </a:r>
              </a:p>
              <a:p>
                <a:r>
                  <a:rPr lang="en-US" sz="2200" b="0" dirty="0"/>
                  <a:t>network outputs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𝜓</m:t>
                    </m:r>
                  </m:oMath>
                </a14:m>
                <a:endParaRPr lang="en-US" sz="22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82B38DF-0B64-4319-BFC7-26C55A060E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07001" y="4352544"/>
                <a:ext cx="2206373" cy="677108"/>
              </a:xfrm>
              <a:prstGeom prst="rect">
                <a:avLst/>
              </a:prstGeom>
              <a:blipFill>
                <a:blip r:embed="rId9"/>
                <a:stretch>
                  <a:fillRect l="-7735" t="-12613" r="-6630" b="-243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close up of a card&#10;&#10;Description automatically generated">
            <a:extLst>
              <a:ext uri="{FF2B5EF4-FFF2-40B4-BE49-F238E27FC236}">
                <a16:creationId xmlns:a16="http://schemas.microsoft.com/office/drawing/2014/main" id="{EE336CC3-BD6F-4614-B815-9582F012E89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9488" y="2067948"/>
            <a:ext cx="2286000" cy="226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836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137D3CD5-0404-481B-B04E-2D34B68E6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F300538-22C1-40DF-AE32-92D01F2779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179" y="1973630"/>
            <a:ext cx="2743200" cy="222458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18" descr="Dodecahedron Blue">
                <a:extLst>
                  <a:ext uri="{FF2B5EF4-FFF2-40B4-BE49-F238E27FC236}">
                    <a16:creationId xmlns:a16="http://schemas.microsoft.com/office/drawing/2014/main" id="{5CC37F21-5567-4B44-8130-048E586BE6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17206379"/>
                  </p:ext>
                </p:extLst>
              </p:nvPr>
            </p:nvGraphicFramePr>
            <p:xfrm>
              <a:off x="194596" y="2108023"/>
              <a:ext cx="2319650" cy="222458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319650" cy="2224581"/>
                    </a:xfrm>
                    <a:prstGeom prst="rect">
                      <a:avLst/>
                    </a:prstGeom>
                  </am3d:spPr>
                  <am3d:camera>
                    <am3d:pos x="0" y="0" z="813568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989" d="1000000"/>
                    <am3d:preTrans dx="0" dy="-17962438" dz="-35084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0" az="-6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8597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18" descr="Dodecahedron Blue">
                <a:extLst>
                  <a:ext uri="{FF2B5EF4-FFF2-40B4-BE49-F238E27FC236}">
                    <a16:creationId xmlns:a16="http://schemas.microsoft.com/office/drawing/2014/main" id="{5CC37F21-5567-4B44-8130-048E586BE6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4596" y="2108023"/>
                <a:ext cx="2319650" cy="2224581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ight Arrow 23">
            <a:extLst>
              <a:ext uri="{FF2B5EF4-FFF2-40B4-BE49-F238E27FC236}">
                <a16:creationId xmlns:a16="http://schemas.microsoft.com/office/drawing/2014/main" id="{22937F23-D66E-4550-887C-5E25290A7058}"/>
              </a:ext>
            </a:extLst>
          </p:cNvPr>
          <p:cNvSpPr/>
          <p:nvPr/>
        </p:nvSpPr>
        <p:spPr>
          <a:xfrm>
            <a:off x="2757754" y="2939930"/>
            <a:ext cx="1828800" cy="288830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ight Arrow 23">
            <a:extLst>
              <a:ext uri="{FF2B5EF4-FFF2-40B4-BE49-F238E27FC236}">
                <a16:creationId xmlns:a16="http://schemas.microsoft.com/office/drawing/2014/main" id="{691EBFFC-0E9B-4B70-9B7D-560EE6DCC8E6}"/>
              </a:ext>
            </a:extLst>
          </p:cNvPr>
          <p:cNvSpPr/>
          <p:nvPr/>
        </p:nvSpPr>
        <p:spPr>
          <a:xfrm>
            <a:off x="7737351" y="2964737"/>
            <a:ext cx="1828800" cy="288830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D7E2B0E-7603-4DCE-8117-3730431BC067}"/>
                  </a:ext>
                </a:extLst>
              </p:cNvPr>
              <p:cNvSpPr txBox="1"/>
              <p:nvPr/>
            </p:nvSpPr>
            <p:spPr>
              <a:xfrm>
                <a:off x="10579395" y="3164322"/>
                <a:ext cx="457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D7E2B0E-7603-4DCE-8117-3730431BC0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9395" y="3164322"/>
                <a:ext cx="45719" cy="369332"/>
              </a:xfrm>
              <a:prstGeom prst="rect">
                <a:avLst/>
              </a:prstGeom>
              <a:blipFill>
                <a:blip r:embed="rId8"/>
                <a:stretch>
                  <a:fillRect l="-175000" r="-1175000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9F6A396-80DE-4D7F-A0AF-E8C87C18D926}"/>
                  </a:ext>
                </a:extLst>
              </p:cNvPr>
              <p:cNvSpPr txBox="1"/>
              <p:nvPr/>
            </p:nvSpPr>
            <p:spPr>
              <a:xfrm>
                <a:off x="5061098" y="4352544"/>
                <a:ext cx="238169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0" dirty="0"/>
                  <a:t>Network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sz="2200" b="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9F6A396-80DE-4D7F-A0AF-E8C87C18D9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098" y="4352544"/>
                <a:ext cx="2381693" cy="430887"/>
              </a:xfrm>
              <a:prstGeom prst="rect">
                <a:avLst/>
              </a:prstGeom>
              <a:blipFill>
                <a:blip r:embed="rId9"/>
                <a:stretch>
                  <a:fillRect t="-9859" b="-267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3196EF9-C185-46C8-9EE9-87632D90AD07}"/>
                  </a:ext>
                </a:extLst>
              </p:cNvPr>
              <p:cNvSpPr txBox="1"/>
              <p:nvPr/>
            </p:nvSpPr>
            <p:spPr>
              <a:xfrm>
                <a:off x="9738896" y="4352544"/>
                <a:ext cx="1881990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200" b="0" dirty="0"/>
                  <a:t>Prove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⊆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𝜓</m:t>
                    </m:r>
                  </m:oMath>
                </a14:m>
                <a:endParaRPr lang="en-US" sz="2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3196EF9-C185-46C8-9EE9-87632D90AD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8896" y="4352544"/>
                <a:ext cx="1881990" cy="338554"/>
              </a:xfrm>
              <a:prstGeom prst="rect">
                <a:avLst/>
              </a:prstGeom>
              <a:blipFill>
                <a:blip r:embed="rId10"/>
                <a:stretch>
                  <a:fillRect l="-9091" t="-25000" r="-5844" b="-482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26D40707-32C0-46C4-B7C1-DA4942F1BE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9488" y="2066544"/>
            <a:ext cx="2286000" cy="225383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D24663D-3AA0-450C-8D85-004B265F7F4B}"/>
                  </a:ext>
                </a:extLst>
              </p:cNvPr>
              <p:cNvSpPr txBox="1"/>
              <p:nvPr/>
            </p:nvSpPr>
            <p:spPr>
              <a:xfrm>
                <a:off x="10430538" y="3019643"/>
                <a:ext cx="42211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D24663D-3AA0-450C-8D85-004B265F7F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0538" y="3019643"/>
                <a:ext cx="422113" cy="369332"/>
              </a:xfrm>
              <a:prstGeom prst="rect">
                <a:avLst/>
              </a:prstGeom>
              <a:blipFill>
                <a:blip r:embed="rId12"/>
                <a:stretch>
                  <a:fillRect l="-4348" r="-63768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E29B6CE-452B-40E0-8584-08F1DA6BD7EF}"/>
                  </a:ext>
                </a:extLst>
              </p:cNvPr>
              <p:cNvSpPr txBox="1"/>
              <p:nvPr/>
            </p:nvSpPr>
            <p:spPr>
              <a:xfrm>
                <a:off x="340232" y="4348486"/>
                <a:ext cx="2284151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b="0" dirty="0"/>
                  <a:t>Precondition over </a:t>
                </a:r>
              </a:p>
              <a:p>
                <a:r>
                  <a:rPr lang="en-US" sz="2200" dirty="0"/>
                  <a:t>network </a:t>
                </a:r>
                <a:r>
                  <a:rPr lang="en-US" sz="2200" b="0" dirty="0"/>
                  <a:t>inputs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endParaRPr lang="en-US" sz="2200" b="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E29B6CE-452B-40E0-8584-08F1DA6BD7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232" y="4348486"/>
                <a:ext cx="2284151" cy="769441"/>
              </a:xfrm>
              <a:prstGeom prst="rect">
                <a:avLst/>
              </a:prstGeom>
              <a:blipFill>
                <a:blip r:embed="rId6"/>
                <a:stretch>
                  <a:fillRect l="-3467" t="-4724" r="-2400" b="-14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itle 1">
            <a:extLst>
              <a:ext uri="{FF2B5EF4-FFF2-40B4-BE49-F238E27FC236}">
                <a16:creationId xmlns:a16="http://schemas.microsoft.com/office/drawing/2014/main" id="{EF281DCA-D271-46EF-93C7-9CBC4B0CD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" y="36576"/>
            <a:ext cx="11579980" cy="1325563"/>
          </a:xfrm>
        </p:spPr>
        <p:txBody>
          <a:bodyPr/>
          <a:lstStyle/>
          <a:p>
            <a:r>
              <a:rPr lang="en-US" dirty="0"/>
              <a:t>Neural network certification: </a:t>
            </a:r>
            <a:br>
              <a:rPr lang="en-US" dirty="0"/>
            </a:b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538030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137D3CD5-0404-481B-B04E-2D34B68E6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F300538-22C1-40DF-AE32-92D01F2779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179" y="1973630"/>
            <a:ext cx="2743200" cy="222458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18" descr="Dodecahedron Blue">
                <a:extLst>
                  <a:ext uri="{FF2B5EF4-FFF2-40B4-BE49-F238E27FC236}">
                    <a16:creationId xmlns:a16="http://schemas.microsoft.com/office/drawing/2014/main" id="{5CC37F21-5567-4B44-8130-048E586BE61F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94596" y="2108023"/>
              <a:ext cx="2319650" cy="222458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319650" cy="2224581"/>
                    </a:xfrm>
                    <a:prstGeom prst="rect">
                      <a:avLst/>
                    </a:prstGeom>
                  </am3d:spPr>
                  <am3d:camera>
                    <am3d:pos x="0" y="0" z="813568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989" d="1000000"/>
                    <am3d:preTrans dx="0" dy="-17962438" dz="-35084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0" az="-6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8597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18" descr="Dodecahedron Blue">
                <a:extLst>
                  <a:ext uri="{FF2B5EF4-FFF2-40B4-BE49-F238E27FC236}">
                    <a16:creationId xmlns:a16="http://schemas.microsoft.com/office/drawing/2014/main" id="{5CC37F21-5567-4B44-8130-048E586BE6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4596" y="2108023"/>
                <a:ext cx="2319650" cy="2224581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ight Arrow 23">
            <a:extLst>
              <a:ext uri="{FF2B5EF4-FFF2-40B4-BE49-F238E27FC236}">
                <a16:creationId xmlns:a16="http://schemas.microsoft.com/office/drawing/2014/main" id="{22937F23-D66E-4550-887C-5E25290A7058}"/>
              </a:ext>
            </a:extLst>
          </p:cNvPr>
          <p:cNvSpPr/>
          <p:nvPr/>
        </p:nvSpPr>
        <p:spPr>
          <a:xfrm>
            <a:off x="2757754" y="2939930"/>
            <a:ext cx="1828800" cy="288830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ight Arrow 23">
            <a:extLst>
              <a:ext uri="{FF2B5EF4-FFF2-40B4-BE49-F238E27FC236}">
                <a16:creationId xmlns:a16="http://schemas.microsoft.com/office/drawing/2014/main" id="{691EBFFC-0E9B-4B70-9B7D-560EE6DCC8E6}"/>
              </a:ext>
            </a:extLst>
          </p:cNvPr>
          <p:cNvSpPr/>
          <p:nvPr/>
        </p:nvSpPr>
        <p:spPr>
          <a:xfrm>
            <a:off x="7737351" y="2964737"/>
            <a:ext cx="1828800" cy="288830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D7E2B0E-7603-4DCE-8117-3730431BC067}"/>
                  </a:ext>
                </a:extLst>
              </p:cNvPr>
              <p:cNvSpPr txBox="1"/>
              <p:nvPr/>
            </p:nvSpPr>
            <p:spPr>
              <a:xfrm>
                <a:off x="10579395" y="3164322"/>
                <a:ext cx="457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D7E2B0E-7603-4DCE-8117-3730431BC0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9395" y="3164322"/>
                <a:ext cx="45719" cy="369332"/>
              </a:xfrm>
              <a:prstGeom prst="rect">
                <a:avLst/>
              </a:prstGeom>
              <a:blipFill>
                <a:blip r:embed="rId8"/>
                <a:stretch>
                  <a:fillRect l="-175000" r="-1175000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9F6A396-80DE-4D7F-A0AF-E8C87C18D926}"/>
                  </a:ext>
                </a:extLst>
              </p:cNvPr>
              <p:cNvSpPr txBox="1"/>
              <p:nvPr/>
            </p:nvSpPr>
            <p:spPr>
              <a:xfrm>
                <a:off x="5061098" y="4352544"/>
                <a:ext cx="238169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0" dirty="0"/>
                  <a:t>Network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sz="2200" b="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9F6A396-80DE-4D7F-A0AF-E8C87C18D9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098" y="4352544"/>
                <a:ext cx="2381693" cy="430887"/>
              </a:xfrm>
              <a:prstGeom prst="rect">
                <a:avLst/>
              </a:prstGeom>
              <a:blipFill>
                <a:blip r:embed="rId9"/>
                <a:stretch>
                  <a:fillRect t="-9859" b="-267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3196EF9-C185-46C8-9EE9-87632D90AD07}"/>
                  </a:ext>
                </a:extLst>
              </p:cNvPr>
              <p:cNvSpPr txBox="1"/>
              <p:nvPr/>
            </p:nvSpPr>
            <p:spPr>
              <a:xfrm>
                <a:off x="10100406" y="4352544"/>
                <a:ext cx="1230080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</m:d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⊈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𝜓</m:t>
                      </m:r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3196EF9-C185-46C8-9EE9-87632D90AD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00406" y="4352544"/>
                <a:ext cx="1230080" cy="338554"/>
              </a:xfrm>
              <a:prstGeom prst="rect">
                <a:avLst/>
              </a:prstGeom>
              <a:blipFill>
                <a:blip r:embed="rId10"/>
                <a:stretch>
                  <a:fillRect l="-7921" r="-6931" b="-3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B7E02DE-8FFA-4E9C-8410-9B14D32C93A9}"/>
              </a:ext>
            </a:extLst>
          </p:cNvPr>
          <p:cNvCxnSpPr>
            <a:cxnSpLocks/>
          </p:cNvCxnSpPr>
          <p:nvPr/>
        </p:nvCxnSpPr>
        <p:spPr>
          <a:xfrm flipH="1" flipV="1">
            <a:off x="9696894" y="2108023"/>
            <a:ext cx="659218" cy="433158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71E3BA7-B998-4B9A-9F3B-9C878A087053}"/>
                  </a:ext>
                </a:extLst>
              </p:cNvPr>
              <p:cNvSpPr txBox="1"/>
              <p:nvPr/>
            </p:nvSpPr>
            <p:spPr>
              <a:xfrm>
                <a:off x="8293389" y="1701209"/>
                <a:ext cx="27970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en-US" dirty="0"/>
                  <a:t> does not satisfy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𝜓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71E3BA7-B998-4B9A-9F3B-9C878A0870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3389" y="1701209"/>
                <a:ext cx="2797051" cy="369332"/>
              </a:xfrm>
              <a:prstGeom prst="rect">
                <a:avLst/>
              </a:prstGeom>
              <a:blipFill>
                <a:blip r:embed="rId12"/>
                <a:stretch>
                  <a:fillRect l="-654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93762FAD-82EC-4BE6-9707-7C90B250C03A}"/>
              </a:ext>
            </a:extLst>
          </p:cNvPr>
          <p:cNvSpPr/>
          <p:nvPr/>
        </p:nvSpPr>
        <p:spPr>
          <a:xfrm>
            <a:off x="0" y="5648885"/>
            <a:ext cx="12192000" cy="42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Neural network certification is NP-hard [Katz et al. CAV’17]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67027B7-E443-4CEE-91BC-661E3815DC70}"/>
              </a:ext>
            </a:extLst>
          </p:cNvPr>
          <p:cNvSpPr/>
          <p:nvPr/>
        </p:nvSpPr>
        <p:spPr>
          <a:xfrm>
            <a:off x="1354420" y="2324601"/>
            <a:ext cx="73152" cy="7315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62BFC16-7478-49E9-A0DE-082C73C252FA}"/>
                  </a:ext>
                </a:extLst>
              </p:cNvPr>
              <p:cNvSpPr txBox="1"/>
              <p:nvPr/>
            </p:nvSpPr>
            <p:spPr>
              <a:xfrm>
                <a:off x="1683461" y="1566528"/>
                <a:ext cx="30607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Find a counter example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62BFC16-7478-49E9-A0DE-082C73C252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3461" y="1566528"/>
                <a:ext cx="3060746" cy="369332"/>
              </a:xfrm>
              <a:prstGeom prst="rect">
                <a:avLst/>
              </a:prstGeom>
              <a:blipFill>
                <a:blip r:embed="rId13"/>
                <a:stretch>
                  <a:fillRect l="-1594" t="-9836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77C9B60-D9DD-47BE-A9A8-845A0CCC5486}"/>
              </a:ext>
            </a:extLst>
          </p:cNvPr>
          <p:cNvCxnSpPr>
            <a:cxnSpLocks/>
          </p:cNvCxnSpPr>
          <p:nvPr/>
        </p:nvCxnSpPr>
        <p:spPr>
          <a:xfrm flipV="1">
            <a:off x="1449548" y="1941443"/>
            <a:ext cx="1169582" cy="369332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card&#10;&#10;Description automatically generated">
            <a:extLst>
              <a:ext uri="{FF2B5EF4-FFF2-40B4-BE49-F238E27FC236}">
                <a16:creationId xmlns:a16="http://schemas.microsoft.com/office/drawing/2014/main" id="{8AFC4904-625B-4459-A2A8-30D45655943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9488" y="2066544"/>
            <a:ext cx="2286000" cy="223977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B9427D2-4296-40E0-A669-A1A602F290EA}"/>
                  </a:ext>
                </a:extLst>
              </p:cNvPr>
              <p:cNvSpPr txBox="1"/>
              <p:nvPr/>
            </p:nvSpPr>
            <p:spPr>
              <a:xfrm>
                <a:off x="10430538" y="3019643"/>
                <a:ext cx="42211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B9427D2-4296-40E0-A669-A1A602F290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0538" y="3019643"/>
                <a:ext cx="422113" cy="369332"/>
              </a:xfrm>
              <a:prstGeom prst="rect">
                <a:avLst/>
              </a:prstGeom>
              <a:blipFill>
                <a:blip r:embed="rId15"/>
                <a:stretch>
                  <a:fillRect l="-4348" r="-63768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E18FC1D-EFE1-4469-835A-86CBEE917098}"/>
              </a:ext>
            </a:extLst>
          </p:cNvPr>
          <p:cNvCxnSpPr>
            <a:cxnSpLocks/>
          </p:cNvCxnSpPr>
          <p:nvPr/>
        </p:nvCxnSpPr>
        <p:spPr>
          <a:xfrm flipH="1" flipV="1">
            <a:off x="9458950" y="2093843"/>
            <a:ext cx="971588" cy="447338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03A39FD-7F9D-4691-853B-CD2E9490D553}"/>
                  </a:ext>
                </a:extLst>
              </p:cNvPr>
              <p:cNvSpPr txBox="1"/>
              <p:nvPr/>
            </p:nvSpPr>
            <p:spPr>
              <a:xfrm>
                <a:off x="340232" y="4348486"/>
                <a:ext cx="2284151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b="0" dirty="0"/>
                  <a:t>Precondition over </a:t>
                </a:r>
              </a:p>
              <a:p>
                <a:r>
                  <a:rPr lang="en-US" sz="2200" dirty="0"/>
                  <a:t>network </a:t>
                </a:r>
                <a:r>
                  <a:rPr lang="en-US" sz="2200" b="0" dirty="0"/>
                  <a:t>inputs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endParaRPr lang="en-US" sz="2200" b="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03A39FD-7F9D-4691-853B-CD2E9490D5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232" y="4348486"/>
                <a:ext cx="2284151" cy="769441"/>
              </a:xfrm>
              <a:prstGeom prst="rect">
                <a:avLst/>
              </a:prstGeom>
              <a:blipFill>
                <a:blip r:embed="rId6"/>
                <a:stretch>
                  <a:fillRect l="-3467" t="-4724" r="-2400" b="-14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Title 1">
            <a:extLst>
              <a:ext uri="{FF2B5EF4-FFF2-40B4-BE49-F238E27FC236}">
                <a16:creationId xmlns:a16="http://schemas.microsoft.com/office/drawing/2014/main" id="{BF0DD4CA-E6CB-42B0-A09D-0A2C9ECCA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" y="36576"/>
            <a:ext cx="11579980" cy="1325563"/>
          </a:xfrm>
        </p:spPr>
        <p:txBody>
          <a:bodyPr/>
          <a:lstStyle/>
          <a:p>
            <a:r>
              <a:rPr lang="en-US" dirty="0"/>
              <a:t>Neural network certification: </a:t>
            </a:r>
            <a:br>
              <a:rPr lang="en-US" dirty="0"/>
            </a:b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3778635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D62E7-A5C9-4233-A81D-F3A24890E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Dimensions: Certified artificial intelligence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66A5755-2107-4398-A75F-05F283642781}"/>
              </a:ext>
            </a:extLst>
          </p:cNvPr>
          <p:cNvSpPr/>
          <p:nvPr/>
        </p:nvSpPr>
        <p:spPr>
          <a:xfrm>
            <a:off x="0" y="5631990"/>
            <a:ext cx="12192000" cy="4297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ERAN certification framework </a:t>
            </a:r>
            <a:r>
              <a:rPr lang="en-US" sz="2400" dirty="0">
                <a:hlinkClick r:id="rId3"/>
              </a:rPr>
              <a:t>https://github.com/eth-sri/eran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556FE89-7147-48D6-B73F-96F7E89ACD66}"/>
              </a:ext>
            </a:extLst>
          </p:cNvPr>
          <p:cNvSpPr/>
          <p:nvPr/>
        </p:nvSpPr>
        <p:spPr>
          <a:xfrm>
            <a:off x="0" y="1137192"/>
            <a:ext cx="12192000" cy="7500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									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9650465-CAD0-437D-9015-F27A929EF91D}"/>
              </a:ext>
            </a:extLst>
          </p:cNvPr>
          <p:cNvSpPr/>
          <p:nvPr/>
        </p:nvSpPr>
        <p:spPr>
          <a:xfrm>
            <a:off x="0" y="1147466"/>
            <a:ext cx="2476072" cy="7500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8F02A7-29D5-4AE5-AD86-9F1F011BD234}"/>
              </a:ext>
            </a:extLst>
          </p:cNvPr>
          <p:cNvSpPr/>
          <p:nvPr/>
        </p:nvSpPr>
        <p:spPr>
          <a:xfrm>
            <a:off x="0" y="2049947"/>
            <a:ext cx="12192000" cy="7500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					</a:t>
            </a:r>
            <a:r>
              <a:rPr lang="en-US" dirty="0">
                <a:solidFill>
                  <a:schemeClr val="accent1"/>
                </a:solidFill>
              </a:rPr>
              <a:t>	</a:t>
            </a:r>
            <a:r>
              <a:rPr lang="en-US" dirty="0">
                <a:solidFill>
                  <a:schemeClr val="tx1"/>
                </a:solidFill>
              </a:rPr>
              <a:t>							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	                           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C2BFE37-7425-49CF-AC64-19204DDF1538}"/>
              </a:ext>
            </a:extLst>
          </p:cNvPr>
          <p:cNvSpPr/>
          <p:nvPr/>
        </p:nvSpPr>
        <p:spPr>
          <a:xfrm>
            <a:off x="0" y="2049947"/>
            <a:ext cx="2476072" cy="7500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Specifications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86B38C9-E6FD-4C0C-9FE4-7C6A99D58303}"/>
              </a:ext>
            </a:extLst>
          </p:cNvPr>
          <p:cNvSpPr/>
          <p:nvPr/>
        </p:nvSpPr>
        <p:spPr>
          <a:xfrm>
            <a:off x="0" y="2964347"/>
            <a:ext cx="12192000" cy="7500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			   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	                           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041A7B-B717-4B27-AD0E-F8A0B14EC42B}"/>
              </a:ext>
            </a:extLst>
          </p:cNvPr>
          <p:cNvSpPr/>
          <p:nvPr/>
        </p:nvSpPr>
        <p:spPr>
          <a:xfrm>
            <a:off x="0" y="2964347"/>
            <a:ext cx="2476072" cy="7500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Architectures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A2BFA97-E3E9-4C0E-83F4-D0E36278DCF7}"/>
              </a:ext>
            </a:extLst>
          </p:cNvPr>
          <p:cNvSpPr/>
          <p:nvPr/>
        </p:nvSpPr>
        <p:spPr>
          <a:xfrm>
            <a:off x="0" y="3878747"/>
            <a:ext cx="12192000" cy="7500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						MILP	SMT		Lipschitz constant 	Duality 	Convex relaxations	MILP + Relaxations	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	                           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D95088-9908-4F7C-BC8D-E061353733F1}"/>
              </a:ext>
            </a:extLst>
          </p:cNvPr>
          <p:cNvSpPr/>
          <p:nvPr/>
        </p:nvSpPr>
        <p:spPr>
          <a:xfrm>
            <a:off x="0" y="3878747"/>
            <a:ext cx="2476072" cy="7500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Methods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E168AA7-25EB-496B-AFBD-A71016AD5CD3}"/>
              </a:ext>
            </a:extLst>
          </p:cNvPr>
          <p:cNvSpPr/>
          <p:nvPr/>
        </p:nvSpPr>
        <p:spPr>
          <a:xfrm>
            <a:off x="0" y="4793147"/>
            <a:ext cx="12192000" cy="7500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Deterministic			Probabilistic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	                           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5973885-B329-407E-805C-535364B72F73}"/>
              </a:ext>
            </a:extLst>
          </p:cNvPr>
          <p:cNvSpPr/>
          <p:nvPr/>
        </p:nvSpPr>
        <p:spPr>
          <a:xfrm>
            <a:off x="0" y="4793147"/>
            <a:ext cx="2476072" cy="7500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Guarantees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22752A-4358-4306-9AD9-C5F4CF3A97CA}"/>
              </a:ext>
            </a:extLst>
          </p:cNvPr>
          <p:cNvSpPr txBox="1"/>
          <p:nvPr/>
        </p:nvSpPr>
        <p:spPr>
          <a:xfrm>
            <a:off x="3150781" y="2971444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FCN		CNN		Residual		LSTM		Transformers		VAE		GAN		DQN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B18F13-B8CB-41FF-B9F2-2B1FCA4F7BB5}"/>
              </a:ext>
            </a:extLst>
          </p:cNvPr>
          <p:cNvSpPr txBox="1"/>
          <p:nvPr/>
        </p:nvSpPr>
        <p:spPr>
          <a:xfrm>
            <a:off x="3150003" y="3357758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ReLU</a:t>
            </a:r>
            <a:r>
              <a:rPr lang="en-US" dirty="0"/>
              <a:t>	Sigmoid	Tanh			</a:t>
            </a:r>
            <a:r>
              <a:rPr lang="en-US" dirty="0" err="1"/>
              <a:t>Maxpool</a:t>
            </a:r>
            <a:r>
              <a:rPr lang="en-US" dirty="0"/>
              <a:t>		 ELU				</a:t>
            </a:r>
            <a:r>
              <a:rPr lang="en-US" dirty="0" err="1"/>
              <a:t>Softplus</a:t>
            </a:r>
            <a:r>
              <a:rPr lang="en-US" dirty="0"/>
              <a:t>		</a:t>
            </a:r>
            <a:r>
              <a:rPr lang="en-US" dirty="0" err="1"/>
              <a:t>Softsign</a:t>
            </a:r>
            <a:r>
              <a:rPr lang="en-US" dirty="0"/>
              <a:t>	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83485FA-1609-4918-92D7-153B6B7286CA}"/>
              </a:ext>
            </a:extLst>
          </p:cNvPr>
          <p:cNvSpPr txBox="1"/>
          <p:nvPr/>
        </p:nvSpPr>
        <p:spPr>
          <a:xfrm>
            <a:off x="3150003" y="1146176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Vision		NLP				Finance			Robotics		Aviation	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6B1821-08F7-4D08-86D3-D4E958300C41}"/>
              </a:ext>
            </a:extLst>
          </p:cNvPr>
          <p:cNvSpPr txBox="1"/>
          <p:nvPr/>
        </p:nvSpPr>
        <p:spPr>
          <a:xfrm>
            <a:off x="3150003" y="1500595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Speech</a:t>
            </a:r>
            <a:r>
              <a:rPr lang="en-US" dirty="0">
                <a:solidFill>
                  <a:schemeClr val="accent1"/>
                </a:solidFill>
              </a:rPr>
              <a:t>		</a:t>
            </a:r>
            <a:r>
              <a:rPr lang="en-US" dirty="0"/>
              <a:t>Code models		Health care		Gaming		Manufacturing	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63A500-F894-4E52-A389-FA9DDA366621}"/>
              </a:ext>
            </a:extLst>
          </p:cNvPr>
          <p:cNvSpPr txBox="1"/>
          <p:nvPr/>
        </p:nvSpPr>
        <p:spPr>
          <a:xfrm>
            <a:off x="3150003" y="2074755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Intensity based	Geometric	Patch based		Sensor values		Word substitution	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D6D4D4-E6E5-4A40-8C88-C0DF09736ED9}"/>
              </a:ext>
            </a:extLst>
          </p:cNvPr>
          <p:cNvSpPr txBox="1"/>
          <p:nvPr/>
        </p:nvSpPr>
        <p:spPr>
          <a:xfrm>
            <a:off x="3150003" y="2418538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Robustness		Safety		Stability			Fairness			Temporal	</a:t>
            </a: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BC4200FA-8059-46DB-8A3B-8F8EBF62D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92A0F06-3A02-4009-9752-B7F36B60C789}"/>
              </a:ext>
            </a:extLst>
          </p:cNvPr>
          <p:cNvSpPr/>
          <p:nvPr/>
        </p:nvSpPr>
        <p:spPr>
          <a:xfrm>
            <a:off x="3543" y="6141550"/>
            <a:ext cx="12192000" cy="4297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Long term goal</a:t>
            </a:r>
            <a:r>
              <a:rPr lang="en-US" sz="2400" dirty="0"/>
              <a:t>: Generalized framework for verifying arbitrary models and properties</a:t>
            </a:r>
          </a:p>
        </p:txBody>
      </p:sp>
    </p:spTree>
    <p:extLst>
      <p:ext uri="{BB962C8B-B14F-4D97-AF65-F5344CB8AC3E}">
        <p14:creationId xmlns:p14="http://schemas.microsoft.com/office/powerpoint/2010/main" val="2954011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" y="3657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 Robustness against intensity changes 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43443F55-4260-47EC-9979-E2C80F131D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1" y="2888132"/>
            <a:ext cx="914400" cy="914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F805819-5305-4D04-9486-B5835CB80853}"/>
                  </a:ext>
                </a:extLst>
              </p:cNvPr>
              <p:cNvSpPr txBox="1"/>
              <p:nvPr/>
            </p:nvSpPr>
            <p:spPr>
              <a:xfrm>
                <a:off x="-4704" y="3947225"/>
                <a:ext cx="38127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Network correctly classifies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as </a:t>
                </a:r>
                <a:r>
                  <a:rPr lang="en-US" dirty="0">
                    <a:solidFill>
                      <a:schemeClr val="accent6"/>
                    </a:solidFill>
                  </a:rPr>
                  <a:t>“car”</a:t>
                </a:r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F805819-5305-4D04-9486-B5835CB808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704" y="3947225"/>
                <a:ext cx="3812798" cy="369332"/>
              </a:xfrm>
              <a:prstGeom prst="rect">
                <a:avLst/>
              </a:prstGeom>
              <a:blipFill>
                <a:blip r:embed="rId4"/>
                <a:stretch>
                  <a:fillRect l="-1278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581979B-4674-431E-931C-60B36B34B809}"/>
                  </a:ext>
                </a:extLst>
              </p:cNvPr>
              <p:cNvSpPr txBox="1"/>
              <p:nvPr/>
            </p:nvSpPr>
            <p:spPr>
              <a:xfrm>
                <a:off x="2369154" y="2720944"/>
                <a:ext cx="18288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</m:sSub>
                  </m:oMath>
                </a14:m>
                <a:r>
                  <a:rPr lang="en-US" dirty="0"/>
                  <a:t>-ball around</a:t>
                </a:r>
              </a:p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 of radius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581979B-4674-431E-931C-60B36B34B8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9154" y="2720944"/>
                <a:ext cx="1828801" cy="646331"/>
              </a:xfrm>
              <a:prstGeom prst="rect">
                <a:avLst/>
              </a:prstGeom>
              <a:blipFill>
                <a:blip r:embed="rId5"/>
                <a:stretch>
                  <a:fillRect t="-4717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6E09B612-9DD5-441A-A47F-F20D953D0DAA}"/>
                  </a:ext>
                </a:extLst>
              </p:cNvPr>
              <p:cNvSpPr/>
              <p:nvPr/>
            </p:nvSpPr>
            <p:spPr>
              <a:xfrm>
                <a:off x="0" y="5796062"/>
                <a:ext cx="12192000" cy="428644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sz="2200" dirty="0"/>
                  <a:t> contains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17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3072</m:t>
                        </m:r>
                      </m:sup>
                    </m:sSup>
                  </m:oMath>
                </a14:m>
                <a:r>
                  <a:rPr lang="en-US" sz="2200" dirty="0"/>
                  <a:t> images which makes enumeration infeasible</a:t>
                </a:r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6E09B612-9DD5-441A-A47F-F20D953D0DA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5796062"/>
                <a:ext cx="12192000" cy="428644"/>
              </a:xfrm>
              <a:prstGeom prst="rect">
                <a:avLst/>
              </a:prstGeom>
              <a:blipFill>
                <a:blip r:embed="rId6"/>
                <a:stretch>
                  <a:fillRect t="-10000" b="-2857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CC9A3696-91BA-4883-A905-13BC1915322F}"/>
                  </a:ext>
                </a:extLst>
              </p:cNvPr>
              <p:cNvSpPr txBox="1"/>
              <p:nvPr/>
            </p:nvSpPr>
            <p:spPr>
              <a:xfrm>
                <a:off x="4330818" y="5342565"/>
                <a:ext cx="343600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dirty="0"/>
                  <a:t>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=8/255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CC9A3696-91BA-4883-A905-13BC191532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0818" y="5342565"/>
                <a:ext cx="3436006" cy="369332"/>
              </a:xfrm>
              <a:prstGeom prst="rect">
                <a:avLst/>
              </a:prstGeom>
              <a:blipFill>
                <a:blip r:embed="rId7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3" name="Slide Number Placeholder 72">
            <a:extLst>
              <a:ext uri="{FF2B5EF4-FFF2-40B4-BE49-F238E27FC236}">
                <a16:creationId xmlns:a16="http://schemas.microsoft.com/office/drawing/2014/main" id="{5F6F36B9-4709-4324-BBE9-250B1BCF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15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EC25A81-ADB5-4B70-9BD2-D8C9C8E5B18C}"/>
                  </a:ext>
                </a:extLst>
              </p:cNvPr>
              <p:cNvSpPr txBox="1"/>
              <p:nvPr/>
            </p:nvSpPr>
            <p:spPr>
              <a:xfrm>
                <a:off x="786062" y="2456862"/>
                <a:ext cx="914400" cy="3768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EC25A81-ADB5-4B70-9BD2-D8C9C8E5B1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062" y="2456862"/>
                <a:ext cx="914400" cy="37680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Right Arrow 23">
            <a:extLst>
              <a:ext uri="{FF2B5EF4-FFF2-40B4-BE49-F238E27FC236}">
                <a16:creationId xmlns:a16="http://schemas.microsoft.com/office/drawing/2014/main" id="{5FE81AE6-5A4E-40D3-8C57-C5B2BF38D7BE}"/>
              </a:ext>
            </a:extLst>
          </p:cNvPr>
          <p:cNvSpPr/>
          <p:nvPr/>
        </p:nvSpPr>
        <p:spPr>
          <a:xfrm>
            <a:off x="2412487" y="3312076"/>
            <a:ext cx="1828800" cy="288830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C836CAC-F1FA-4202-A864-C9F7EC71D584}"/>
                  </a:ext>
                </a:extLst>
              </p:cNvPr>
              <p:cNvSpPr/>
              <p:nvPr/>
            </p:nvSpPr>
            <p:spPr>
              <a:xfrm>
                <a:off x="8352803" y="3032597"/>
                <a:ext cx="3710850" cy="60960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0" dirty="0">
                  <a:solidFill>
                    <a:schemeClr val="tx1"/>
                  </a:solidFill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𝜓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network classifies image as “car”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C836CAC-F1FA-4202-A864-C9F7EC71D5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2803" y="3032597"/>
                <a:ext cx="3710850" cy="60960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Rectangle 23">
            <a:extLst>
              <a:ext uri="{FF2B5EF4-FFF2-40B4-BE49-F238E27FC236}">
                <a16:creationId xmlns:a16="http://schemas.microsoft.com/office/drawing/2014/main" id="{D9ACE78A-8428-4853-B9E1-D15C5F42D54A}"/>
              </a:ext>
            </a:extLst>
          </p:cNvPr>
          <p:cNvSpPr/>
          <p:nvPr/>
        </p:nvSpPr>
        <p:spPr>
          <a:xfrm>
            <a:off x="4330817" y="1597648"/>
            <a:ext cx="3436006" cy="36576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5" name="3D Model 24" descr="Cube">
                <a:extLst>
                  <a:ext uri="{FF2B5EF4-FFF2-40B4-BE49-F238E27FC236}">
                    <a16:creationId xmlns:a16="http://schemas.microsoft.com/office/drawing/2014/main" id="{043A8E66-2F77-467B-8C0B-FEFDF53A7B9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806534229"/>
                  </p:ext>
                </p:extLst>
              </p:nvPr>
            </p:nvGraphicFramePr>
            <p:xfrm>
              <a:off x="4764420" y="2090806"/>
              <a:ext cx="2743193" cy="3102783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2743193" cy="3102783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81469193"/>
                    <am3d:up dx="0" dy="36000000" dz="0"/>
                    <am3d:lookAt x="0" y="0" z="0"/>
                    <am3d:perspective fov="2674384"/>
                  </am3d:camera>
                  <am3d:trans>
                    <am3d:meterPerModelUnit n="7140529" d="1000000"/>
                    <am3d:preTrans dx="0" dy="-17999995" dz="5866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0" dy="0" dz="0"/>
                  </am3d:trans>
                  <am3d:raster rName="Office3DRenderer" rVer="16.0.8326">
                    <am3d:blip r:embed="rId11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5" name="3D Model 24" descr="Cube">
                <a:extLst>
                  <a:ext uri="{FF2B5EF4-FFF2-40B4-BE49-F238E27FC236}">
                    <a16:creationId xmlns:a16="http://schemas.microsoft.com/office/drawing/2014/main" id="{043A8E66-2F77-467B-8C0B-FEFDF53A7B9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64420" y="2090806"/>
                <a:ext cx="2743193" cy="3102783"/>
              </a:xfrm>
              <a:prstGeom prst="rect">
                <a:avLst/>
              </a:prstGeom>
              <a:noFill/>
            </p:spPr>
          </p:pic>
        </mc:Fallback>
      </mc:AlternateContent>
      <p:pic>
        <p:nvPicPr>
          <p:cNvPr id="26" name="Picture 25">
            <a:extLst>
              <a:ext uri="{FF2B5EF4-FFF2-40B4-BE49-F238E27FC236}">
                <a16:creationId xmlns:a16="http://schemas.microsoft.com/office/drawing/2014/main" id="{F42D1CEC-70CA-409C-8D3A-23FF437BE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203" y="3276218"/>
            <a:ext cx="457200" cy="45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0FAB4C7-53ED-47B1-B408-72F2B6A6E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662" y="2721422"/>
            <a:ext cx="457200" cy="45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0C67E39-BB96-4574-93DA-FA79499E60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1299" y="3890753"/>
            <a:ext cx="457200" cy="45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85C5D4C-A73C-45CD-AFBD-5EBF0028A5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800" y="3326823"/>
            <a:ext cx="457200" cy="45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6BEFFE9-8587-402F-A789-6BC3B91A0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690" y="3902445"/>
            <a:ext cx="457200" cy="45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2007C679-89D9-46CE-8F18-A47E4B2256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412" y="2668334"/>
            <a:ext cx="457200" cy="45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0B07B32-A7F0-42F6-B5CD-CE92E3D2656D}"/>
                  </a:ext>
                </a:extLst>
              </p:cNvPr>
              <p:cNvSpPr txBox="1"/>
              <p:nvPr/>
            </p:nvSpPr>
            <p:spPr>
              <a:xfrm>
                <a:off x="4330817" y="1619939"/>
                <a:ext cx="343600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0.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≤0.65</m:t>
                      </m:r>
                    </m:oMath>
                  </m:oMathPara>
                </a14:m>
                <a:endParaRPr lang="en-US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0.55≤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≤0.6</m:t>
                      </m:r>
                    </m:oMath>
                  </m:oMathPara>
                </a14:m>
                <a:endParaRPr lang="en-US" dirty="0"/>
              </a:p>
              <a:p>
                <a:pPr algn="ctr"/>
                <a:r>
                  <a:rPr lang="en-US" dirty="0"/>
                  <a:t>…….</a:t>
                </a: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0B07B32-A7F0-42F6-B5CD-CE92E3D265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0817" y="1619939"/>
                <a:ext cx="3436006" cy="923330"/>
              </a:xfrm>
              <a:prstGeom prst="rect">
                <a:avLst/>
              </a:prstGeom>
              <a:blipFill>
                <a:blip r:embed="rId12"/>
                <a:stretch>
                  <a:fillRect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Picture 35">
            <a:extLst>
              <a:ext uri="{FF2B5EF4-FFF2-40B4-BE49-F238E27FC236}">
                <a16:creationId xmlns:a16="http://schemas.microsoft.com/office/drawing/2014/main" id="{0836465F-ABCE-4F0F-B907-32C1241AD47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222" y="3492496"/>
            <a:ext cx="457200" cy="45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1E22716-9432-4BF6-86B4-BCF8CE0B5C9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671" y="4180872"/>
            <a:ext cx="457200" cy="45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4332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7" grpId="0" animBg="1"/>
      <p:bldP spid="69" grpId="0"/>
      <p:bldP spid="28" grpId="0" animBg="1"/>
      <p:bldP spid="29" grpId="0" animBg="1"/>
      <p:bldP spid="24" grpId="0" animBg="1"/>
      <p:bldP spid="3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" y="36576"/>
            <a:ext cx="13007083" cy="1325563"/>
          </a:xfrm>
        </p:spPr>
        <p:txBody>
          <a:bodyPr>
            <a:normAutofit/>
          </a:bodyPr>
          <a:lstStyle/>
          <a:p>
            <a:r>
              <a:rPr lang="en-US" sz="4000" dirty="0"/>
              <a:t>Robustness against geometric transformations</a:t>
            </a:r>
          </a:p>
        </p:txBody>
      </p:sp>
      <p:sp>
        <p:nvSpPr>
          <p:cNvPr id="103" name="Slide Number Placeholder 102">
            <a:extLst>
              <a:ext uri="{FF2B5EF4-FFF2-40B4-BE49-F238E27FC236}">
                <a16:creationId xmlns:a16="http://schemas.microsoft.com/office/drawing/2014/main" id="{A7BE71AA-8C0D-4337-8BCD-25C391EBE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2A352A-18D1-4D35-8079-A73B9D455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1" y="3132676"/>
            <a:ext cx="914400" cy="914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3D73C7DF-1322-4CAF-8E61-D83DE27BE0E2}"/>
                  </a:ext>
                </a:extLst>
              </p:cNvPr>
              <p:cNvSpPr txBox="1"/>
              <p:nvPr/>
            </p:nvSpPr>
            <p:spPr>
              <a:xfrm>
                <a:off x="-4705" y="4191769"/>
                <a:ext cx="374954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Network correctly classifies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as </a:t>
                </a:r>
                <a:r>
                  <a:rPr lang="en-US" dirty="0">
                    <a:solidFill>
                      <a:schemeClr val="accent6"/>
                    </a:solidFill>
                  </a:rPr>
                  <a:t>“car”</a:t>
                </a:r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3D73C7DF-1322-4CAF-8E61-D83DE27BE0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705" y="4191769"/>
                <a:ext cx="3749541" cy="369332"/>
              </a:xfrm>
              <a:prstGeom prst="rect">
                <a:avLst/>
              </a:prstGeom>
              <a:blipFill>
                <a:blip r:embed="rId3"/>
                <a:stretch>
                  <a:fillRect l="-1301" t="-10000" r="-1138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30CDD12-CD71-4EC5-ACAA-0714040E87F2}"/>
                  </a:ext>
                </a:extLst>
              </p:cNvPr>
              <p:cNvSpPr txBox="1"/>
              <p:nvPr/>
            </p:nvSpPr>
            <p:spPr>
              <a:xfrm>
                <a:off x="2369154" y="2720937"/>
                <a:ext cx="2011460" cy="929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Rotate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between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r>
                  <a:rPr lang="en-US" dirty="0"/>
                  <a:t> and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30CDD12-CD71-4EC5-ACAA-0714040E87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9154" y="2720937"/>
                <a:ext cx="2011460" cy="929550"/>
              </a:xfrm>
              <a:prstGeom prst="rect">
                <a:avLst/>
              </a:prstGeom>
              <a:blipFill>
                <a:blip r:embed="rId4"/>
                <a:stretch>
                  <a:fillRect l="-2727" b="-91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83ED425-7F00-4FF0-BAAC-790BB5AFD28B}"/>
                  </a:ext>
                </a:extLst>
              </p:cNvPr>
              <p:cNvSpPr txBox="1"/>
              <p:nvPr/>
            </p:nvSpPr>
            <p:spPr>
              <a:xfrm>
                <a:off x="786062" y="2701406"/>
                <a:ext cx="914400" cy="3768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83ED425-7F00-4FF0-BAAC-790BB5AFD2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062" y="2701406"/>
                <a:ext cx="914400" cy="37680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Right Arrow 23">
            <a:extLst>
              <a:ext uri="{FF2B5EF4-FFF2-40B4-BE49-F238E27FC236}">
                <a16:creationId xmlns:a16="http://schemas.microsoft.com/office/drawing/2014/main" id="{40621FC2-6BE6-47D0-9911-3520E2CBB82A}"/>
              </a:ext>
            </a:extLst>
          </p:cNvPr>
          <p:cNvSpPr/>
          <p:nvPr/>
        </p:nvSpPr>
        <p:spPr>
          <a:xfrm>
            <a:off x="2412487" y="3556620"/>
            <a:ext cx="1828800" cy="288830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1F7D2E8-50EB-4EC8-8E34-4FA5D18744C3}"/>
                  </a:ext>
                </a:extLst>
              </p:cNvPr>
              <p:cNvSpPr txBox="1"/>
              <p:nvPr/>
            </p:nvSpPr>
            <p:spPr>
              <a:xfrm>
                <a:off x="4330818" y="5591026"/>
                <a:ext cx="3436006" cy="375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dirty="0"/>
                  <a:t>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1F7D2E8-50EB-4EC8-8E34-4FA5D18744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0818" y="5591026"/>
                <a:ext cx="3436006" cy="375552"/>
              </a:xfrm>
              <a:prstGeom prst="rect">
                <a:avLst/>
              </a:prstGeom>
              <a:blipFill>
                <a:blip r:embed="rId6"/>
                <a:stretch>
                  <a:fillRect t="-6452" b="-241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D63E9334-175E-402C-BF11-712386910E1C}"/>
                  </a:ext>
                </a:extLst>
              </p:cNvPr>
              <p:cNvSpPr/>
              <p:nvPr/>
            </p:nvSpPr>
            <p:spPr>
              <a:xfrm>
                <a:off x="8352803" y="3277141"/>
                <a:ext cx="3710850" cy="60960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0" dirty="0">
                  <a:solidFill>
                    <a:schemeClr val="tx1"/>
                  </a:solidFill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𝜓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network classifies image as “car”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D63E9334-175E-402C-BF11-712386910E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2803" y="3277141"/>
                <a:ext cx="3710850" cy="6096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Rectangle 26">
            <a:extLst>
              <a:ext uri="{FF2B5EF4-FFF2-40B4-BE49-F238E27FC236}">
                <a16:creationId xmlns:a16="http://schemas.microsoft.com/office/drawing/2014/main" id="{91A41039-3985-4999-888C-B921B1C0F8CA}"/>
              </a:ext>
            </a:extLst>
          </p:cNvPr>
          <p:cNvSpPr/>
          <p:nvPr/>
        </p:nvSpPr>
        <p:spPr>
          <a:xfrm>
            <a:off x="4330817" y="1842192"/>
            <a:ext cx="3436006" cy="36576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80089A9-1C80-4B7A-BADA-110D5EF86190}"/>
                  </a:ext>
                </a:extLst>
              </p:cNvPr>
              <p:cNvSpPr txBox="1"/>
              <p:nvPr/>
            </p:nvSpPr>
            <p:spPr>
              <a:xfrm>
                <a:off x="4330817" y="1864483"/>
                <a:ext cx="343600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algn="ctr"/>
                <a:r>
                  <a:rPr lang="en-US" dirty="0"/>
                  <a:t>…….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80089A9-1C80-4B7A-BADA-110D5EF861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0817" y="1864483"/>
                <a:ext cx="3436006" cy="923330"/>
              </a:xfrm>
              <a:prstGeom prst="rect">
                <a:avLst/>
              </a:prstGeom>
              <a:blipFill>
                <a:blip r:embed="rId8"/>
                <a:stretch>
                  <a:fillRect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9" name="3D Model 28" descr="Curved Cylinder">
                <a:extLst>
                  <a:ext uri="{FF2B5EF4-FFF2-40B4-BE49-F238E27FC236}">
                    <a16:creationId xmlns:a16="http://schemas.microsoft.com/office/drawing/2014/main" id="{597DFBE9-CD50-4DDA-A258-8AB114EFBA3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07207853"/>
                  </p:ext>
                </p:extLst>
              </p:nvPr>
            </p:nvGraphicFramePr>
            <p:xfrm>
              <a:off x="4905819" y="2648986"/>
              <a:ext cx="2285999" cy="2285819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2285999" cy="2285819"/>
                    </a:xfrm>
                    <a:prstGeom prst="rect">
                      <a:avLst/>
                    </a:prstGeom>
                  </am3d:spPr>
                  <am3d:camera>
                    <am3d:pos x="0" y="0" z="686071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6362" d="1000000"/>
                    <am3d:preTrans dx="11585933" dy="-179985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32707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9" name="3D Model 28" descr="Curved Cylinder">
                <a:extLst>
                  <a:ext uri="{FF2B5EF4-FFF2-40B4-BE49-F238E27FC236}">
                    <a16:creationId xmlns:a16="http://schemas.microsoft.com/office/drawing/2014/main" id="{597DFBE9-CD50-4DDA-A258-8AB114EFBA3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905819" y="2648986"/>
                <a:ext cx="2285999" cy="2285819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EF9A0708-36A7-4E4A-AF45-BB0CF0297D5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408" y="3058138"/>
            <a:ext cx="457200" cy="45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87A793-A705-43C1-B7F7-E7C2EB80BAC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896" y="3414754"/>
            <a:ext cx="457200" cy="457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8DF9F6-AF92-473C-935C-6FF6A866881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224" y="3899386"/>
            <a:ext cx="457200" cy="45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DADE675-E3FF-4D3D-84E9-0CE8735C022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952" y="4411450"/>
            <a:ext cx="457200" cy="457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5F9D41-5CA3-4A3D-9B2B-CA7020FF2AC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632" y="2847826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69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 animBg="1"/>
      <p:bldP spid="34" grpId="0"/>
      <p:bldP spid="51" grpId="0" animBg="1"/>
      <p:bldP spid="27" grpId="0" animBg="1"/>
      <p:bldP spid="2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" y="36576"/>
            <a:ext cx="12261350" cy="1325563"/>
          </a:xfrm>
        </p:spPr>
        <p:txBody>
          <a:bodyPr/>
          <a:lstStyle/>
          <a:p>
            <a:r>
              <a:rPr lang="en-US" dirty="0"/>
              <a:t>Robustness against sound intensity changes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45652" y="4592710"/>
                <a:ext cx="37484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Gill Sans MT" charset="0"/>
                    <a:ea typeface="Gill Sans MT" charset="0"/>
                    <a:cs typeface="Gill Sans MT" charset="0"/>
                  </a:rPr>
                  <a:t>LSTM correctly classifies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latin typeface="Gill Sans MT" charset="0"/>
                    <a:ea typeface="Gill Sans MT" charset="0"/>
                    <a:cs typeface="Gill Sans MT" charset="0"/>
                  </a:rPr>
                  <a:t> as </a:t>
                </a:r>
                <a:r>
                  <a:rPr lang="en-US" dirty="0">
                    <a:solidFill>
                      <a:schemeClr val="accent6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“Stop”</a:t>
                </a:r>
                <a:endParaRPr lang="en-US" dirty="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52" y="4592710"/>
                <a:ext cx="3748426" cy="369332"/>
              </a:xfrm>
              <a:prstGeom prst="rect">
                <a:avLst/>
              </a:prstGeom>
              <a:blipFill>
                <a:blip r:embed="rId3"/>
                <a:stretch>
                  <a:fillRect l="-1301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picture containing bird, fence&#10;&#10;Description automatically generated">
            <a:extLst>
              <a:ext uri="{FF2B5EF4-FFF2-40B4-BE49-F238E27FC236}">
                <a16:creationId xmlns:a16="http://schemas.microsoft.com/office/drawing/2014/main" id="{FCED4188-A323-4A42-8358-61BCA20E9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45" y="2728810"/>
            <a:ext cx="2531360" cy="1828800"/>
          </a:xfrm>
          <a:prstGeom prst="rect">
            <a:avLst/>
          </a:prstGeom>
        </p:spPr>
      </p:pic>
      <p:sp>
        <p:nvSpPr>
          <p:cNvPr id="76" name="Slide Number Placeholder 75">
            <a:extLst>
              <a:ext uri="{FF2B5EF4-FFF2-40B4-BE49-F238E27FC236}">
                <a16:creationId xmlns:a16="http://schemas.microsoft.com/office/drawing/2014/main" id="{F6A03C15-E5C1-48F8-A21C-4C6A78F7D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17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607BD59-B5AF-477D-B9F1-EEE90F882407}"/>
                  </a:ext>
                </a:extLst>
              </p:cNvPr>
              <p:cNvSpPr txBox="1"/>
              <p:nvPr/>
            </p:nvSpPr>
            <p:spPr>
              <a:xfrm>
                <a:off x="1022367" y="2227005"/>
                <a:ext cx="914400" cy="3768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607BD59-B5AF-477D-B9F1-EEE90F8824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367" y="2227005"/>
                <a:ext cx="914400" cy="37680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Right Arrow 23">
            <a:extLst>
              <a:ext uri="{FF2B5EF4-FFF2-40B4-BE49-F238E27FC236}">
                <a16:creationId xmlns:a16="http://schemas.microsoft.com/office/drawing/2014/main" id="{DD379339-F926-4B53-B5A2-1C2750FDD6AA}"/>
              </a:ext>
            </a:extLst>
          </p:cNvPr>
          <p:cNvSpPr/>
          <p:nvPr/>
        </p:nvSpPr>
        <p:spPr>
          <a:xfrm>
            <a:off x="2843999" y="3503458"/>
            <a:ext cx="1828800" cy="288830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9874DFE6-D198-4BC1-89DF-C722F156B634}"/>
                  </a:ext>
                </a:extLst>
              </p:cNvPr>
              <p:cNvSpPr txBox="1"/>
              <p:nvPr/>
            </p:nvSpPr>
            <p:spPr>
              <a:xfrm>
                <a:off x="2810939" y="2912326"/>
                <a:ext cx="18288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</m:sSub>
                  </m:oMath>
                </a14:m>
                <a:r>
                  <a:rPr lang="en-US" dirty="0"/>
                  <a:t>-ball around</a:t>
                </a:r>
              </a:p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 of radius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9874DFE6-D198-4BC1-89DF-C722F156B6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0939" y="2912326"/>
                <a:ext cx="1828801" cy="646331"/>
              </a:xfrm>
              <a:prstGeom prst="rect">
                <a:avLst/>
              </a:prstGeom>
              <a:blipFill>
                <a:blip r:embed="rId6"/>
                <a:stretch>
                  <a:fillRect t="-5660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Rectangle 30">
            <a:extLst>
              <a:ext uri="{FF2B5EF4-FFF2-40B4-BE49-F238E27FC236}">
                <a16:creationId xmlns:a16="http://schemas.microsoft.com/office/drawing/2014/main" id="{13BB1503-0A0A-4B3A-BD1B-AA853D4DDB2A}"/>
              </a:ext>
            </a:extLst>
          </p:cNvPr>
          <p:cNvSpPr/>
          <p:nvPr/>
        </p:nvSpPr>
        <p:spPr>
          <a:xfrm>
            <a:off x="4793158" y="1789030"/>
            <a:ext cx="3436006" cy="36576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b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5F0EE2C-8C6C-45C9-9FB0-77078D7BD0AA}"/>
                  </a:ext>
                </a:extLst>
              </p:cNvPr>
              <p:cNvSpPr txBox="1"/>
              <p:nvPr/>
            </p:nvSpPr>
            <p:spPr>
              <a:xfrm>
                <a:off x="4796371" y="3816782"/>
                <a:ext cx="343600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dirty="0"/>
                  <a:t>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=−80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𝑑𝐵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5F0EE2C-8C6C-45C9-9FB0-77078D7BD0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6371" y="3816782"/>
                <a:ext cx="3436006" cy="369332"/>
              </a:xfrm>
              <a:prstGeom prst="rect">
                <a:avLst/>
              </a:prstGeom>
              <a:blipFill>
                <a:blip r:embed="rId7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C8279D5-4CC8-4001-AB10-65854047A89C}"/>
                  </a:ext>
                </a:extLst>
              </p:cNvPr>
              <p:cNvSpPr txBox="1"/>
              <p:nvPr/>
            </p:nvSpPr>
            <p:spPr>
              <a:xfrm>
                <a:off x="4793158" y="1811321"/>
                <a:ext cx="343600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100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−102</m:t>
                      </m:r>
                    </m:oMath>
                  </m:oMathPara>
                </a14:m>
                <a:endParaRPr lang="en-US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000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1002</m:t>
                      </m:r>
                    </m:oMath>
                  </m:oMathPara>
                </a14:m>
                <a:endParaRPr lang="en-US" dirty="0"/>
              </a:p>
              <a:p>
                <a:pPr algn="ctr"/>
                <a:r>
                  <a:rPr lang="en-US" dirty="0"/>
                  <a:t>…..</a:t>
                </a:r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C8279D5-4CC8-4001-AB10-65854047A8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3158" y="1811321"/>
                <a:ext cx="3436006" cy="923330"/>
              </a:xfrm>
              <a:prstGeom prst="rect">
                <a:avLst/>
              </a:prstGeom>
              <a:blipFill>
                <a:blip r:embed="rId8"/>
                <a:stretch>
                  <a:fillRect b="-9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3" name="3D Model 32" descr="Cube">
                <a:extLst>
                  <a:ext uri="{FF2B5EF4-FFF2-40B4-BE49-F238E27FC236}">
                    <a16:creationId xmlns:a16="http://schemas.microsoft.com/office/drawing/2014/main" id="{2F5B5279-BFD6-4CD2-AFAE-3268F5F82272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376736543"/>
                  </p:ext>
                </p:extLst>
              </p:nvPr>
            </p:nvGraphicFramePr>
            <p:xfrm>
              <a:off x="5243259" y="2251368"/>
              <a:ext cx="2743193" cy="3102783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2743193" cy="3102783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81469193"/>
                    <am3d:up dx="0" dy="36000000" dz="0"/>
                    <am3d:lookAt x="0" y="0" z="0"/>
                    <am3d:perspective fov="2674384"/>
                  </am3d:camera>
                  <am3d:trans>
                    <am3d:meterPerModelUnit n="7140529" d="1000000"/>
                    <am3d:preTrans dx="0" dy="-17999995" dz="5866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0" dy="0" dz="0"/>
                  </am3d:trans>
                  <am3d:raster rName="Office3DRenderer" rVer="16.0.8326">
                    <am3d:blip r:embed="rId10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3" name="3D Model 32" descr="Cube">
                <a:extLst>
                  <a:ext uri="{FF2B5EF4-FFF2-40B4-BE49-F238E27FC236}">
                    <a16:creationId xmlns:a16="http://schemas.microsoft.com/office/drawing/2014/main" id="{2F5B5279-BFD6-4CD2-AFAE-3268F5F822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243259" y="2251368"/>
                <a:ext cx="2743193" cy="3102783"/>
              </a:xfrm>
              <a:prstGeom prst="rect">
                <a:avLst/>
              </a:prstGeom>
              <a:noFill/>
            </p:spPr>
          </p:pic>
        </mc:Fallback>
      </mc:AlternateContent>
      <p:pic>
        <p:nvPicPr>
          <p:cNvPr id="59" name="Picture 58" descr="A picture containing bird, fence&#10;&#10;Description automatically generated">
            <a:extLst>
              <a:ext uri="{FF2B5EF4-FFF2-40B4-BE49-F238E27FC236}">
                <a16:creationId xmlns:a16="http://schemas.microsoft.com/office/drawing/2014/main" id="{A9613500-94DB-48B8-A606-CFBFAEC3B6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32" y="3813070"/>
            <a:ext cx="632840" cy="457200"/>
          </a:xfrm>
          <a:prstGeom prst="rect">
            <a:avLst/>
          </a:prstGeom>
        </p:spPr>
      </p:pic>
      <p:pic>
        <p:nvPicPr>
          <p:cNvPr id="60" name="Picture 59" descr="A picture containing bird, fence&#10;&#10;Description automatically generated">
            <a:extLst>
              <a:ext uri="{FF2B5EF4-FFF2-40B4-BE49-F238E27FC236}">
                <a16:creationId xmlns:a16="http://schemas.microsoft.com/office/drawing/2014/main" id="{7B0BC534-4A7D-43CE-A9BD-7362516BA9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233" y="3515363"/>
            <a:ext cx="632840" cy="457200"/>
          </a:xfrm>
          <a:prstGeom prst="rect">
            <a:avLst/>
          </a:prstGeom>
        </p:spPr>
      </p:pic>
      <p:pic>
        <p:nvPicPr>
          <p:cNvPr id="61" name="Picture 60" descr="A picture containing bird, fence&#10;&#10;Description automatically generated">
            <a:extLst>
              <a:ext uri="{FF2B5EF4-FFF2-40B4-BE49-F238E27FC236}">
                <a16:creationId xmlns:a16="http://schemas.microsoft.com/office/drawing/2014/main" id="{92BF672D-A216-4B78-9AAA-BD2F53E977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176" y="2838425"/>
            <a:ext cx="632840" cy="457200"/>
          </a:xfrm>
          <a:prstGeom prst="rect">
            <a:avLst/>
          </a:prstGeom>
        </p:spPr>
      </p:pic>
      <p:pic>
        <p:nvPicPr>
          <p:cNvPr id="62" name="Picture 61" descr="A picture containing bird, fence&#10;&#10;Description automatically generated">
            <a:extLst>
              <a:ext uri="{FF2B5EF4-FFF2-40B4-BE49-F238E27FC236}">
                <a16:creationId xmlns:a16="http://schemas.microsoft.com/office/drawing/2014/main" id="{BC0FF095-79DE-450C-AFEE-6697A82668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7832" y="4082434"/>
            <a:ext cx="632840" cy="457200"/>
          </a:xfrm>
          <a:prstGeom prst="rect">
            <a:avLst/>
          </a:prstGeom>
        </p:spPr>
      </p:pic>
      <p:pic>
        <p:nvPicPr>
          <p:cNvPr id="63" name="Picture 62" descr="A picture containing bird, fence&#10;&#10;Description automatically generated">
            <a:extLst>
              <a:ext uri="{FF2B5EF4-FFF2-40B4-BE49-F238E27FC236}">
                <a16:creationId xmlns:a16="http://schemas.microsoft.com/office/drawing/2014/main" id="{4484E389-D9B7-4ACC-84E1-E31C8BBFA5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174" y="4465213"/>
            <a:ext cx="632840" cy="457200"/>
          </a:xfrm>
          <a:prstGeom prst="rect">
            <a:avLst/>
          </a:prstGeom>
        </p:spPr>
      </p:pic>
      <p:pic>
        <p:nvPicPr>
          <p:cNvPr id="64" name="Picture 63" descr="A picture containing bird, fence&#10;&#10;Description automatically generated">
            <a:extLst>
              <a:ext uri="{FF2B5EF4-FFF2-40B4-BE49-F238E27FC236}">
                <a16:creationId xmlns:a16="http://schemas.microsoft.com/office/drawing/2014/main" id="{75066199-AD51-4360-BC71-5F26462AD8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691" y="4008002"/>
            <a:ext cx="632840" cy="457200"/>
          </a:xfrm>
          <a:prstGeom prst="rect">
            <a:avLst/>
          </a:prstGeom>
        </p:spPr>
      </p:pic>
      <p:pic>
        <p:nvPicPr>
          <p:cNvPr id="65" name="Picture 64" descr="A picture containing bird, fence&#10;&#10;Description automatically generated">
            <a:extLst>
              <a:ext uri="{FF2B5EF4-FFF2-40B4-BE49-F238E27FC236}">
                <a16:creationId xmlns:a16="http://schemas.microsoft.com/office/drawing/2014/main" id="{BBA3CD2F-7435-4BDB-A3AB-4B1763B92A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41" y="2810068"/>
            <a:ext cx="632840" cy="4572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D22A0F25-6569-453F-A1F1-072F8204BA12}"/>
                  </a:ext>
                </a:extLst>
              </p:cNvPr>
              <p:cNvSpPr txBox="1"/>
              <p:nvPr/>
            </p:nvSpPr>
            <p:spPr>
              <a:xfrm>
                <a:off x="4823978" y="5451755"/>
                <a:ext cx="343600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dirty="0"/>
                  <a:t>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=−90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𝑑𝐵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D22A0F25-6569-453F-A1F1-072F8204B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978" y="5451755"/>
                <a:ext cx="3436006" cy="369332"/>
              </a:xfrm>
              <a:prstGeom prst="rect">
                <a:avLst/>
              </a:prstGeom>
              <a:blipFill>
                <a:blip r:embed="rId11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7A892ED6-8297-42A9-A577-A86D17471DF3}"/>
                  </a:ext>
                </a:extLst>
              </p:cNvPr>
              <p:cNvSpPr/>
              <p:nvPr/>
            </p:nvSpPr>
            <p:spPr>
              <a:xfrm>
                <a:off x="8383625" y="3223979"/>
                <a:ext cx="3710850" cy="60960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0" dirty="0">
                  <a:solidFill>
                    <a:schemeClr val="tx1"/>
                  </a:solidFill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𝜓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network classifies signal as “Stop”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7A892ED6-8297-42A9-A577-A86D17471D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3625" y="3223979"/>
                <a:ext cx="3710850" cy="60960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 descr="A picture containing bird, fence&#10;&#10;Description automatically generated">
            <a:extLst>
              <a:ext uri="{FF2B5EF4-FFF2-40B4-BE49-F238E27FC236}">
                <a16:creationId xmlns:a16="http://schemas.microsoft.com/office/drawing/2014/main" id="{8FD1FD69-0817-40AC-A636-F75DBBC1B8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356" y="3345246"/>
            <a:ext cx="63284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559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/>
      <p:bldP spid="31" grpId="0" animBg="1"/>
      <p:bldP spid="40" grpId="0"/>
      <p:bldP spid="41" grpId="0"/>
      <p:bldP spid="47" grpId="0"/>
      <p:bldP spid="4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D62E7-A5C9-4233-A81D-F3A24890E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Dimensions: Certified artificial intelligence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66A5755-2107-4398-A75F-05F283642781}"/>
              </a:ext>
            </a:extLst>
          </p:cNvPr>
          <p:cNvSpPr/>
          <p:nvPr/>
        </p:nvSpPr>
        <p:spPr>
          <a:xfrm>
            <a:off x="0" y="5944177"/>
            <a:ext cx="12192000" cy="4297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ERAN certification framework </a:t>
            </a:r>
            <a:r>
              <a:rPr lang="en-US" sz="2400" dirty="0">
                <a:hlinkClick r:id="rId3"/>
              </a:rPr>
              <a:t>https://github.com/eth-sri/eran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556FE89-7147-48D6-B73F-96F7E89ACD66}"/>
              </a:ext>
            </a:extLst>
          </p:cNvPr>
          <p:cNvSpPr/>
          <p:nvPr/>
        </p:nvSpPr>
        <p:spPr>
          <a:xfrm>
            <a:off x="0" y="1396214"/>
            <a:ext cx="12192000" cy="7500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									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9650465-CAD0-437D-9015-F27A929EF91D}"/>
              </a:ext>
            </a:extLst>
          </p:cNvPr>
          <p:cNvSpPr/>
          <p:nvPr/>
        </p:nvSpPr>
        <p:spPr>
          <a:xfrm>
            <a:off x="0" y="1406488"/>
            <a:ext cx="2476072" cy="7500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8F02A7-29D5-4AE5-AD86-9F1F011BD234}"/>
              </a:ext>
            </a:extLst>
          </p:cNvPr>
          <p:cNvSpPr/>
          <p:nvPr/>
        </p:nvSpPr>
        <p:spPr>
          <a:xfrm>
            <a:off x="0" y="2308969"/>
            <a:ext cx="12192000" cy="7500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					</a:t>
            </a:r>
            <a:r>
              <a:rPr lang="en-US" dirty="0">
                <a:solidFill>
                  <a:schemeClr val="accent1"/>
                </a:solidFill>
              </a:rPr>
              <a:t>	</a:t>
            </a:r>
            <a:r>
              <a:rPr lang="en-US" dirty="0">
                <a:solidFill>
                  <a:schemeClr val="tx1"/>
                </a:solidFill>
              </a:rPr>
              <a:t>							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	                           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C2BFE37-7425-49CF-AC64-19204DDF1538}"/>
              </a:ext>
            </a:extLst>
          </p:cNvPr>
          <p:cNvSpPr/>
          <p:nvPr/>
        </p:nvSpPr>
        <p:spPr>
          <a:xfrm>
            <a:off x="0" y="2308969"/>
            <a:ext cx="2476072" cy="7500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Specifications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86B38C9-E6FD-4C0C-9FE4-7C6A99D58303}"/>
              </a:ext>
            </a:extLst>
          </p:cNvPr>
          <p:cNvSpPr/>
          <p:nvPr/>
        </p:nvSpPr>
        <p:spPr>
          <a:xfrm>
            <a:off x="0" y="3223369"/>
            <a:ext cx="12192000" cy="7500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			   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	                           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041A7B-B717-4B27-AD0E-F8A0B14EC42B}"/>
              </a:ext>
            </a:extLst>
          </p:cNvPr>
          <p:cNvSpPr/>
          <p:nvPr/>
        </p:nvSpPr>
        <p:spPr>
          <a:xfrm>
            <a:off x="0" y="3223369"/>
            <a:ext cx="2476072" cy="7500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Architectures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A2BFA97-E3E9-4C0E-83F4-D0E36278DCF7}"/>
              </a:ext>
            </a:extLst>
          </p:cNvPr>
          <p:cNvSpPr/>
          <p:nvPr/>
        </p:nvSpPr>
        <p:spPr>
          <a:xfrm>
            <a:off x="0" y="4137769"/>
            <a:ext cx="12192000" cy="7500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						MILP	SMT		Lipschitz constant 	Duality 	</a:t>
            </a:r>
            <a:r>
              <a:rPr lang="en-US" dirty="0">
                <a:solidFill>
                  <a:schemeClr val="accent1"/>
                </a:solidFill>
              </a:rPr>
              <a:t>Convex relaxations	MILP + Relaxations</a:t>
            </a:r>
            <a:r>
              <a:rPr lang="en-US" dirty="0">
                <a:solidFill>
                  <a:schemeClr val="tx1"/>
                </a:solidFill>
              </a:rPr>
              <a:t>	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	                           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D95088-9908-4F7C-BC8D-E061353733F1}"/>
              </a:ext>
            </a:extLst>
          </p:cNvPr>
          <p:cNvSpPr/>
          <p:nvPr/>
        </p:nvSpPr>
        <p:spPr>
          <a:xfrm>
            <a:off x="0" y="4137769"/>
            <a:ext cx="2476072" cy="7500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Methods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E168AA7-25EB-496B-AFBD-A71016AD5CD3}"/>
              </a:ext>
            </a:extLst>
          </p:cNvPr>
          <p:cNvSpPr/>
          <p:nvPr/>
        </p:nvSpPr>
        <p:spPr>
          <a:xfrm>
            <a:off x="0" y="5052169"/>
            <a:ext cx="12192000" cy="7500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Deterministic</a:t>
            </a:r>
            <a:r>
              <a:rPr lang="en-US" dirty="0">
                <a:solidFill>
                  <a:schemeClr val="tx1"/>
                </a:solidFill>
              </a:rPr>
              <a:t>			Probabilistic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	                           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5973885-B329-407E-805C-535364B72F73}"/>
              </a:ext>
            </a:extLst>
          </p:cNvPr>
          <p:cNvSpPr/>
          <p:nvPr/>
        </p:nvSpPr>
        <p:spPr>
          <a:xfrm>
            <a:off x="0" y="5052169"/>
            <a:ext cx="2476072" cy="7500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Guarantees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22752A-4358-4306-9AD9-C5F4CF3A97CA}"/>
              </a:ext>
            </a:extLst>
          </p:cNvPr>
          <p:cNvSpPr txBox="1"/>
          <p:nvPr/>
        </p:nvSpPr>
        <p:spPr>
          <a:xfrm>
            <a:off x="3150781" y="3230466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FCN</a:t>
            </a:r>
            <a:r>
              <a:rPr lang="en-US" dirty="0"/>
              <a:t>		CNN		Residual		LSTM		Transformers		VAE		GAN		DQN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B18F13-B8CB-41FF-B9F2-2B1FCA4F7BB5}"/>
              </a:ext>
            </a:extLst>
          </p:cNvPr>
          <p:cNvSpPr txBox="1"/>
          <p:nvPr/>
        </p:nvSpPr>
        <p:spPr>
          <a:xfrm>
            <a:off x="3150003" y="3616780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ReLU</a:t>
            </a:r>
            <a:r>
              <a:rPr lang="en-US" dirty="0"/>
              <a:t>	Sigmoid	Tanh			</a:t>
            </a:r>
            <a:r>
              <a:rPr lang="en-US" dirty="0" err="1"/>
              <a:t>Maxpool</a:t>
            </a:r>
            <a:r>
              <a:rPr lang="en-US" dirty="0"/>
              <a:t>		 ELU				</a:t>
            </a:r>
            <a:r>
              <a:rPr lang="en-US" dirty="0" err="1"/>
              <a:t>Softplus</a:t>
            </a:r>
            <a:r>
              <a:rPr lang="en-US" dirty="0"/>
              <a:t>		</a:t>
            </a:r>
            <a:r>
              <a:rPr lang="en-US" dirty="0" err="1"/>
              <a:t>Softsign</a:t>
            </a:r>
            <a:r>
              <a:rPr lang="en-US" dirty="0"/>
              <a:t>	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83485FA-1609-4918-92D7-153B6B7286CA}"/>
              </a:ext>
            </a:extLst>
          </p:cNvPr>
          <p:cNvSpPr txBox="1"/>
          <p:nvPr/>
        </p:nvSpPr>
        <p:spPr>
          <a:xfrm>
            <a:off x="3150003" y="1405198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Vision</a:t>
            </a:r>
            <a:r>
              <a:rPr lang="en-US" dirty="0"/>
              <a:t>		NLP				Finance			Robotics		Aviation	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6B1821-08F7-4D08-86D3-D4E958300C41}"/>
              </a:ext>
            </a:extLst>
          </p:cNvPr>
          <p:cNvSpPr txBox="1"/>
          <p:nvPr/>
        </p:nvSpPr>
        <p:spPr>
          <a:xfrm>
            <a:off x="3150003" y="1759617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Speech</a:t>
            </a:r>
            <a:r>
              <a:rPr lang="en-US" dirty="0">
                <a:solidFill>
                  <a:schemeClr val="accent1"/>
                </a:solidFill>
              </a:rPr>
              <a:t>		</a:t>
            </a:r>
            <a:r>
              <a:rPr lang="en-US" dirty="0"/>
              <a:t>Code Models		Health care		Gaming		Manufacturing	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63A500-F894-4E52-A389-FA9DDA366621}"/>
              </a:ext>
            </a:extLst>
          </p:cNvPr>
          <p:cNvSpPr txBox="1"/>
          <p:nvPr/>
        </p:nvSpPr>
        <p:spPr>
          <a:xfrm>
            <a:off x="3150003" y="2333777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Intensity based</a:t>
            </a:r>
            <a:r>
              <a:rPr lang="en-US" dirty="0"/>
              <a:t>	Geometric	Patch based		Sensor values		Word substitution	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D6D4D4-E6E5-4A40-8C88-C0DF09736ED9}"/>
              </a:ext>
            </a:extLst>
          </p:cNvPr>
          <p:cNvSpPr txBox="1"/>
          <p:nvPr/>
        </p:nvSpPr>
        <p:spPr>
          <a:xfrm>
            <a:off x="3150003" y="2677560"/>
            <a:ext cx="90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Robustness</a:t>
            </a:r>
            <a:r>
              <a:rPr lang="en-US" dirty="0"/>
              <a:t>		Safety		Stability			Fairness			Temporal	</a:t>
            </a: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BC4200FA-8059-46DB-8A3B-8F8EBF62D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048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" y="36576"/>
            <a:ext cx="11168741" cy="1325563"/>
          </a:xfrm>
        </p:spPr>
        <p:txBody>
          <a:bodyPr>
            <a:normAutofit/>
          </a:bodyPr>
          <a:lstStyle/>
          <a:p>
            <a:r>
              <a:rPr lang="en-US" sz="3200" dirty="0"/>
              <a:t>Current state-of-the-art approaches to certification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0165F-F68D-9949-8C6B-3D9983821870}" type="slidenum">
              <a:rPr lang="en-US" smtClean="0"/>
              <a:t>19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82277F-6EF4-49EE-A51E-D59A459333B3}"/>
              </a:ext>
            </a:extLst>
          </p:cNvPr>
          <p:cNvSpPr txBox="1"/>
          <p:nvPr/>
        </p:nvSpPr>
        <p:spPr>
          <a:xfrm>
            <a:off x="0" y="5450112"/>
            <a:ext cx="121920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</a:rPr>
              <a:t>Key Challenge: scalable and precise automated verifier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683926A-4179-4EFC-A94E-E9CFDC617F50}"/>
              </a:ext>
            </a:extLst>
          </p:cNvPr>
          <p:cNvSpPr/>
          <p:nvPr/>
        </p:nvSpPr>
        <p:spPr>
          <a:xfrm>
            <a:off x="84150" y="1555321"/>
            <a:ext cx="5101999" cy="3303283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Exact methods: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Scalability issues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SMT: </a:t>
            </a:r>
            <a:r>
              <a:rPr lang="en-US" sz="2400" dirty="0" err="1">
                <a:solidFill>
                  <a:schemeClr val="tx1"/>
                </a:solidFill>
              </a:rPr>
              <a:t>Reluplex</a:t>
            </a:r>
            <a:r>
              <a:rPr lang="en-US" sz="2400" dirty="0">
                <a:solidFill>
                  <a:schemeClr val="tx1"/>
                </a:solidFill>
              </a:rPr>
              <a:t> [CAV’17]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MILP: </a:t>
            </a:r>
            <a:r>
              <a:rPr lang="en-US" sz="2400" dirty="0" err="1">
                <a:solidFill>
                  <a:schemeClr val="tx1"/>
                </a:solidFill>
              </a:rPr>
              <a:t>MIPVerify</a:t>
            </a:r>
            <a:r>
              <a:rPr lang="en-US" sz="2400" dirty="0">
                <a:solidFill>
                  <a:schemeClr val="tx1"/>
                </a:solidFill>
              </a:rPr>
              <a:t> [ICLR’19]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Splitting: </a:t>
            </a:r>
            <a:r>
              <a:rPr lang="en-US" sz="2400" dirty="0" err="1">
                <a:solidFill>
                  <a:schemeClr val="tx1"/>
                </a:solidFill>
              </a:rPr>
              <a:t>Neurify</a:t>
            </a:r>
            <a:r>
              <a:rPr lang="en-US" sz="2400" dirty="0">
                <a:solidFill>
                  <a:schemeClr val="tx1"/>
                </a:solidFill>
              </a:rPr>
              <a:t> [NeurIPS’18]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……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8D4F74C-B5FF-4CAA-9870-776AE53C12AB}"/>
              </a:ext>
            </a:extLst>
          </p:cNvPr>
          <p:cNvSpPr/>
          <p:nvPr/>
        </p:nvSpPr>
        <p:spPr>
          <a:xfrm>
            <a:off x="6648747" y="1554480"/>
            <a:ext cx="5459104" cy="3545197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Approximate methods: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 Trade precision for scalability</a:t>
            </a:r>
          </a:p>
          <a:p>
            <a:pPr algn="ctr"/>
            <a:r>
              <a:rPr lang="en-US" sz="2400" dirty="0" err="1">
                <a:solidFill>
                  <a:schemeClr val="tx1"/>
                </a:solidFill>
              </a:rPr>
              <a:t>HBox</a:t>
            </a:r>
            <a:r>
              <a:rPr lang="en-US" sz="2400" dirty="0">
                <a:solidFill>
                  <a:schemeClr val="tx1"/>
                </a:solidFill>
              </a:rPr>
              <a:t> [ICML’18]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SDP [ICLR’18]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Wong et al. [ICML’18]</a:t>
            </a:r>
          </a:p>
          <a:p>
            <a:pPr algn="ctr"/>
            <a:r>
              <a:rPr lang="en-US" sz="2400" dirty="0" err="1">
                <a:solidFill>
                  <a:schemeClr val="tx1"/>
                </a:solidFill>
              </a:rPr>
              <a:t>FastLin</a:t>
            </a:r>
            <a:r>
              <a:rPr lang="en-US" sz="2400" dirty="0">
                <a:solidFill>
                  <a:schemeClr val="tx1"/>
                </a:solidFill>
              </a:rPr>
              <a:t> [ICML’18]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CROWN [NeurIPS’18]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……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11B6FA-3AEF-4883-8F86-270E5B35E2F8}"/>
              </a:ext>
            </a:extLst>
          </p:cNvPr>
          <p:cNvSpPr/>
          <p:nvPr/>
        </p:nvSpPr>
        <p:spPr>
          <a:xfrm>
            <a:off x="0" y="5981015"/>
            <a:ext cx="12192000" cy="4297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Gill Sans MT" charset="0"/>
                <a:cs typeface="Gill Sans MT" charset="0"/>
              </a:rPr>
              <a:t>We will next discuss both approximate and exact methods</a:t>
            </a:r>
          </a:p>
        </p:txBody>
      </p:sp>
    </p:spTree>
    <p:extLst>
      <p:ext uri="{BB962C8B-B14F-4D97-AF65-F5344CB8AC3E}">
        <p14:creationId xmlns:p14="http://schemas.microsoft.com/office/powerpoint/2010/main" val="8501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90218-EA09-448A-8827-6AC6D4A1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Based on work with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39BC60-2A50-4395-950F-503967429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D20BF2-53E6-47AA-AB85-D0FEC68722C0}"/>
              </a:ext>
            </a:extLst>
          </p:cNvPr>
          <p:cNvSpPr/>
          <p:nvPr/>
        </p:nvSpPr>
        <p:spPr>
          <a:xfrm>
            <a:off x="-10391" y="1419780"/>
            <a:ext cx="12200709" cy="4107717"/>
          </a:xfrm>
          <a:prstGeom prst="rect">
            <a:avLst/>
          </a:prstGeom>
          <a:solidFill>
            <a:schemeClr val="accent5"/>
          </a:solidFill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BD311B-1019-4B18-AE51-D15B681AE4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989" t="-1" r="1" b="-15171"/>
          <a:stretch/>
        </p:blipFill>
        <p:spPr>
          <a:xfrm>
            <a:off x="3435840" y="1499557"/>
            <a:ext cx="1099608" cy="12880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249BA5-A196-433C-8DA8-79DAD1681E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542" y="1533332"/>
            <a:ext cx="1156899" cy="11119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86D17D-A43F-4D23-8688-BE2AA91669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04" y="1549528"/>
            <a:ext cx="1433652" cy="111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FA861C-2412-4B45-B10E-2B943F5707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533" y="1558201"/>
            <a:ext cx="911920" cy="111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B25A7C4-F2E0-4CD3-89C9-6A5B1F6AD3EE}"/>
              </a:ext>
            </a:extLst>
          </p:cNvPr>
          <p:cNvSpPr txBox="1"/>
          <p:nvPr/>
        </p:nvSpPr>
        <p:spPr>
          <a:xfrm>
            <a:off x="476031" y="2666630"/>
            <a:ext cx="13398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Martin </a:t>
            </a:r>
            <a:r>
              <a:rPr lang="en-US" sz="1600" dirty="0" err="1">
                <a:solidFill>
                  <a:schemeClr val="bg1"/>
                </a:solidFill>
              </a:rPr>
              <a:t>Vechev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A18419-7C05-4C56-A4CF-CFF272401EC6}"/>
              </a:ext>
            </a:extLst>
          </p:cNvPr>
          <p:cNvSpPr txBox="1"/>
          <p:nvPr/>
        </p:nvSpPr>
        <p:spPr>
          <a:xfrm>
            <a:off x="1997958" y="2684741"/>
            <a:ext cx="1471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Markus </a:t>
            </a:r>
            <a:r>
              <a:rPr lang="en-US" sz="1600" dirty="0" err="1">
                <a:solidFill>
                  <a:schemeClr val="bg1"/>
                </a:solidFill>
              </a:rPr>
              <a:t>P</a:t>
            </a:r>
            <a:r>
              <a:rPr lang="en-US" sz="1600" dirty="0" err="1">
                <a:solidFill>
                  <a:schemeClr val="bg1"/>
                </a:solidFill>
                <a:latin typeface="Gill Sans MT" panose="020B0502020104020203" pitchFamily="34" charset="0"/>
                <a:cs typeface="Calibri"/>
              </a:rPr>
              <a:t>ü</a:t>
            </a:r>
            <a:r>
              <a:rPr lang="en-US" sz="1600" dirty="0" err="1">
                <a:solidFill>
                  <a:schemeClr val="bg1"/>
                </a:solidFill>
              </a:rPr>
              <a:t>schel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ECDEE2-5FAC-4E92-BBAF-766C80889BCE}"/>
              </a:ext>
            </a:extLst>
          </p:cNvPr>
          <p:cNvSpPr txBox="1"/>
          <p:nvPr/>
        </p:nvSpPr>
        <p:spPr>
          <a:xfrm>
            <a:off x="3456413" y="2676026"/>
            <a:ext cx="12202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Timon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Gehr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4ABF54-518E-4499-A0B9-EBAE606CDFD4}"/>
              </a:ext>
            </a:extLst>
          </p:cNvPr>
          <p:cNvSpPr txBox="1"/>
          <p:nvPr/>
        </p:nvSpPr>
        <p:spPr>
          <a:xfrm>
            <a:off x="4671347" y="2675578"/>
            <a:ext cx="1609864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Matthew Mirman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F3F734-34EA-480B-90C2-A1BCC198A049}"/>
              </a:ext>
            </a:extLst>
          </p:cNvPr>
          <p:cNvSpPr txBox="1"/>
          <p:nvPr/>
        </p:nvSpPr>
        <p:spPr>
          <a:xfrm>
            <a:off x="6186151" y="2684743"/>
            <a:ext cx="1531573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Mislav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Balunovic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6AB7F3-66E2-4845-8130-D69DB83B45E9}"/>
              </a:ext>
            </a:extLst>
          </p:cNvPr>
          <p:cNvSpPr txBox="1"/>
          <p:nvPr/>
        </p:nvSpPr>
        <p:spPr>
          <a:xfrm>
            <a:off x="7601226" y="2684048"/>
            <a:ext cx="1697902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Maximilian</a:t>
            </a:r>
            <a:r>
              <a:rPr lang="en-US" sz="1600" dirty="0"/>
              <a:t> </a:t>
            </a:r>
            <a:r>
              <a:rPr lang="en-US" sz="1600" dirty="0" err="1">
                <a:solidFill>
                  <a:schemeClr val="bg1"/>
                </a:solidFill>
              </a:rPr>
              <a:t>Baader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C16F5B-3D4A-4DBD-9664-2A64457C65CA}"/>
              </a:ext>
            </a:extLst>
          </p:cNvPr>
          <p:cNvSpPr txBox="1"/>
          <p:nvPr/>
        </p:nvSpPr>
        <p:spPr>
          <a:xfrm>
            <a:off x="10497183" y="2693446"/>
            <a:ext cx="1678666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Gleb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Makarchuk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5B30AAB-C800-48FD-BC9C-00135AD7E29A}"/>
              </a:ext>
            </a:extLst>
          </p:cNvPr>
          <p:cNvSpPr txBox="1"/>
          <p:nvPr/>
        </p:nvSpPr>
        <p:spPr>
          <a:xfrm>
            <a:off x="495317" y="4155814"/>
            <a:ext cx="1218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Mark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TexGyreAdventor"/>
              </a:rPr>
              <a:t>Müller</a:t>
            </a:r>
          </a:p>
          <a:p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9E55E49-856E-417B-B5C5-5A102554F3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889" y="3025022"/>
            <a:ext cx="917235" cy="11247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7AE8C4E-50E5-489E-B3FA-3B11DCF8CD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4508" y="1558690"/>
            <a:ext cx="1020772" cy="11260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7AD8ECA-E8B6-48B9-B921-70CADED320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164" y="1553076"/>
            <a:ext cx="964982" cy="11088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79D9057-A13E-484B-B12E-D073D31D1EEF}"/>
              </a:ext>
            </a:extLst>
          </p:cNvPr>
          <p:cNvSpPr txBox="1"/>
          <p:nvPr/>
        </p:nvSpPr>
        <p:spPr>
          <a:xfrm>
            <a:off x="9284489" y="2679692"/>
            <a:ext cx="1248740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Marc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bg1"/>
                </a:solidFill>
              </a:rPr>
              <a:t>Fischer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2C31B03-4383-4BDA-BE47-EAF28B5836F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4" r="-1" b="25457"/>
          <a:stretch/>
        </p:blipFill>
        <p:spPr>
          <a:xfrm>
            <a:off x="7959633" y="1528411"/>
            <a:ext cx="922747" cy="11263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7E3B113-F276-4112-9530-1411DEB52A6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270" y="3023295"/>
            <a:ext cx="1002619" cy="11823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E23E94F-AFF1-4957-B9CD-78B3A28E1686}"/>
              </a:ext>
            </a:extLst>
          </p:cNvPr>
          <p:cNvSpPr txBox="1"/>
          <p:nvPr/>
        </p:nvSpPr>
        <p:spPr>
          <a:xfrm>
            <a:off x="3328754" y="4170556"/>
            <a:ext cx="16018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Rupanshu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Ganvir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1C5529E-8646-4C53-AFAC-55759BFF801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2586" y="2987860"/>
            <a:ext cx="997463" cy="11325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F3EBFCC-9FFF-46C0-9084-7F0D282E441C}"/>
              </a:ext>
            </a:extLst>
          </p:cNvPr>
          <p:cNvSpPr txBox="1"/>
          <p:nvPr/>
        </p:nvSpPr>
        <p:spPr>
          <a:xfrm>
            <a:off x="7784046" y="4207898"/>
            <a:ext cx="15891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Wonryong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Ryou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1C3BF1-7C51-4C7A-8BC1-810959B1BD3F}"/>
              </a:ext>
            </a:extLst>
          </p:cNvPr>
          <p:cNvSpPr txBox="1"/>
          <p:nvPr/>
        </p:nvSpPr>
        <p:spPr>
          <a:xfrm>
            <a:off x="2100042" y="4168114"/>
            <a:ext cx="1114921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Andrei Dan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23F3540-14A2-47AA-AA8B-46759D28DCC0}"/>
              </a:ext>
            </a:extLst>
          </p:cNvPr>
          <p:cNvSpPr txBox="1"/>
          <p:nvPr/>
        </p:nvSpPr>
        <p:spPr>
          <a:xfrm>
            <a:off x="9099509" y="4221482"/>
            <a:ext cx="18674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  Raphael Dang-</a:t>
            </a:r>
            <a:r>
              <a:rPr lang="en-US" sz="1600" dirty="0" err="1">
                <a:solidFill>
                  <a:schemeClr val="bg1"/>
                </a:solidFill>
              </a:rPr>
              <a:t>Nhu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D8C34B6-3865-403E-8C6A-F093D8A8E94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085" y="3014132"/>
            <a:ext cx="1168290" cy="1146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0F03439-229E-4301-B549-A52C9F6EC1F8}"/>
              </a:ext>
            </a:extLst>
          </p:cNvPr>
          <p:cNvSpPr txBox="1"/>
          <p:nvPr/>
        </p:nvSpPr>
        <p:spPr>
          <a:xfrm>
            <a:off x="4804384" y="4180523"/>
            <a:ext cx="16330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Dimitar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Dimitrov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ACC667F-3436-4E72-B696-DCCF769E4E4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4508" y="3039351"/>
            <a:ext cx="1038191" cy="1124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051A380-A148-4120-8841-D3DA3B7AFAC2}"/>
              </a:ext>
            </a:extLst>
          </p:cNvPr>
          <p:cNvSpPr txBox="1"/>
          <p:nvPr/>
        </p:nvSpPr>
        <p:spPr>
          <a:xfrm>
            <a:off x="6313312" y="4182198"/>
            <a:ext cx="15646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Jonathan Maurer</a:t>
            </a:r>
          </a:p>
        </p:txBody>
      </p:sp>
      <p:pic>
        <p:nvPicPr>
          <p:cNvPr id="37" name="Picture 36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A7394201-36EB-4A4C-B7CA-02144CB5ACB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325" y="3006333"/>
            <a:ext cx="1179576" cy="11795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9" name="Picture 38" descr="A person wearing a helmet and riding a bicycle&#10;&#10;Description automatically generated with low confidence">
            <a:extLst>
              <a:ext uri="{FF2B5EF4-FFF2-40B4-BE49-F238E27FC236}">
                <a16:creationId xmlns:a16="http://schemas.microsoft.com/office/drawing/2014/main" id="{16BD204B-6FE5-40B6-B11B-C90C54BD433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2597" y="2987860"/>
            <a:ext cx="786261" cy="11795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A7F28DB2-A307-47D8-9F54-8E9D3B4AE7C3}"/>
              </a:ext>
            </a:extLst>
          </p:cNvPr>
          <p:cNvSpPr txBox="1"/>
          <p:nvPr/>
        </p:nvSpPr>
        <p:spPr>
          <a:xfrm>
            <a:off x="10717535" y="4213892"/>
            <a:ext cx="14536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  Francois Serre</a:t>
            </a:r>
          </a:p>
        </p:txBody>
      </p:sp>
      <p:pic>
        <p:nvPicPr>
          <p:cNvPr id="44" name="Picture 43" descr="A picture containing person, person, smiling, posing&#10;&#10;Description automatically generated">
            <a:extLst>
              <a:ext uri="{FF2B5EF4-FFF2-40B4-BE49-F238E27FC236}">
                <a16:creationId xmlns:a16="http://schemas.microsoft.com/office/drawing/2014/main" id="{BBC92D7E-BD82-4D38-A8A3-78376B66A29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14" y="3006333"/>
            <a:ext cx="917244" cy="11795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6" name="Picture 45" descr="A picture containing person, sky, outdoor, mountain&#10;&#10;Description automatically generated">
            <a:extLst>
              <a:ext uri="{FF2B5EF4-FFF2-40B4-BE49-F238E27FC236}">
                <a16:creationId xmlns:a16="http://schemas.microsoft.com/office/drawing/2014/main" id="{E0F19D53-00A8-4CE9-B218-A64319C0C4A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6093" y="1553802"/>
            <a:ext cx="1252994" cy="11795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5346924-593B-41ED-94DA-B06EF4BB42B1}"/>
              </a:ext>
            </a:extLst>
          </p:cNvPr>
          <p:cNvSpPr txBox="1"/>
          <p:nvPr/>
        </p:nvSpPr>
        <p:spPr>
          <a:xfrm>
            <a:off x="614992" y="4903210"/>
            <a:ext cx="32998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and many others…….</a:t>
            </a:r>
          </a:p>
        </p:txBody>
      </p:sp>
    </p:spTree>
    <p:extLst>
      <p:ext uri="{BB962C8B-B14F-4D97-AF65-F5344CB8AC3E}">
        <p14:creationId xmlns:p14="http://schemas.microsoft.com/office/powerpoint/2010/main" val="4419813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Approximations </a:t>
            </a:r>
            <a:r>
              <a:rPr lang="en-US" dirty="0"/>
              <a:t>based on abstract interpretation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3" y="2505291"/>
            <a:ext cx="1932681" cy="2152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7824" y="4723532"/>
            <a:ext cx="35044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ea typeface="Gill Sans MT" charset="0"/>
                <a:cs typeface="Gill Sans MT" charset="0"/>
              </a:rPr>
              <a:t>Patrick and </a:t>
            </a:r>
            <a:r>
              <a:rPr lang="en-US" sz="2400" dirty="0" err="1">
                <a:ea typeface="Gill Sans MT" charset="0"/>
                <a:cs typeface="Gill Sans MT" charset="0"/>
              </a:rPr>
              <a:t>Radhia</a:t>
            </a:r>
            <a:r>
              <a:rPr lang="en-US" sz="2400" dirty="0">
                <a:ea typeface="Gill Sans MT" charset="0"/>
                <a:cs typeface="Gill Sans MT" charset="0"/>
              </a:rPr>
              <a:t> </a:t>
            </a:r>
            <a:r>
              <a:rPr lang="en-US" sz="2400" dirty="0" err="1">
                <a:ea typeface="Gill Sans MT" charset="0"/>
                <a:cs typeface="Gill Sans MT" charset="0"/>
              </a:rPr>
              <a:t>Cousot</a:t>
            </a:r>
            <a:endParaRPr lang="en-US" sz="2400" dirty="0">
              <a:ea typeface="Gill Sans MT" charset="0"/>
              <a:cs typeface="Gill Sans MT" charset="0"/>
            </a:endParaRPr>
          </a:p>
          <a:p>
            <a:pPr algn="ctr"/>
            <a:r>
              <a:rPr lang="en-US" sz="2400" dirty="0">
                <a:ea typeface="Gill Sans MT" charset="0"/>
                <a:cs typeface="Gill Sans MT" charset="0"/>
              </a:rPr>
              <a:t>Inventors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231" y="2505015"/>
            <a:ext cx="1868661" cy="217039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33430D4-8147-473F-A0A2-7A0A351BCB60}"/>
                  </a:ext>
                </a:extLst>
              </p:cNvPr>
              <p:cNvSpPr txBox="1"/>
              <p:nvPr/>
            </p:nvSpPr>
            <p:spPr>
              <a:xfrm flipH="1">
                <a:off x="7302692" y="2408925"/>
                <a:ext cx="20501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Abstraction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33430D4-8147-473F-A0A2-7A0A351BCB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7302692" y="2408925"/>
                <a:ext cx="2050110" cy="369332"/>
              </a:xfrm>
              <a:prstGeom prst="rect">
                <a:avLst/>
              </a:prstGeom>
              <a:blipFill>
                <a:blip r:embed="rId4"/>
                <a:stretch>
                  <a:fillRect l="-2679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CA0CAB3-9207-4D58-87B5-DD2CBF3DE975}"/>
                  </a:ext>
                </a:extLst>
              </p:cNvPr>
              <p:cNvSpPr/>
              <p:nvPr/>
            </p:nvSpPr>
            <p:spPr>
              <a:xfrm>
                <a:off x="5806440" y="4764024"/>
                <a:ext cx="5026447" cy="93863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Output: </a:t>
                </a:r>
                <a:r>
                  <a:rPr lang="en-US" sz="2400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Prove that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e>
                    </m:d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⊆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𝜓</m:t>
                    </m:r>
                  </m:oMath>
                </a14:m>
                <a:r>
                  <a:rPr lang="en-US" sz="2400" b="1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:r>
                  <a:rPr lang="en-US" sz="2400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holds</a:t>
                </a:r>
                <a:endParaRPr lang="en-US" sz="2400" dirty="0">
                  <a:solidFill>
                    <a:schemeClr val="tx1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  or return a counter example</a:t>
                </a:r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CA0CAB3-9207-4D58-87B5-DD2CBF3DE9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6440" y="4764024"/>
                <a:ext cx="5026447" cy="938639"/>
              </a:xfrm>
              <a:prstGeom prst="rect">
                <a:avLst/>
              </a:prstGeom>
              <a:blipFill>
                <a:blip r:embed="rId5"/>
                <a:stretch>
                  <a:fillRect l="-1942" b="-915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296A2B2-72D0-4E94-88AB-7A4DDCD1F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715423F-7F24-48E1-8E4A-A557C9E9E121}"/>
              </a:ext>
            </a:extLst>
          </p:cNvPr>
          <p:cNvSpPr/>
          <p:nvPr/>
        </p:nvSpPr>
        <p:spPr>
          <a:xfrm>
            <a:off x="0" y="1446028"/>
            <a:ext cx="12192000" cy="4297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ea typeface="Gill Sans MT" charset="0"/>
                <a:cs typeface="Gill Sans MT" charset="0"/>
              </a:rPr>
              <a:t>An elegant mathematical framework for over-approximating infinite concrete behaviors with finite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1389399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interpretation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3" y="2505291"/>
            <a:ext cx="1932681" cy="2152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7824" y="4723532"/>
            <a:ext cx="35044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+mj-lt"/>
                <a:ea typeface="Gill Sans MT" charset="0"/>
                <a:cs typeface="Gill Sans MT" charset="0"/>
              </a:rPr>
              <a:t>Patrick and </a:t>
            </a:r>
            <a:r>
              <a:rPr lang="en-US" sz="2400" dirty="0" err="1">
                <a:latin typeface="+mj-lt"/>
                <a:ea typeface="Gill Sans MT" charset="0"/>
                <a:cs typeface="Gill Sans MT" charset="0"/>
              </a:rPr>
              <a:t>Radhia</a:t>
            </a:r>
            <a:r>
              <a:rPr lang="en-US" sz="2400" dirty="0">
                <a:latin typeface="+mj-lt"/>
                <a:ea typeface="Gill Sans MT" charset="0"/>
                <a:cs typeface="Gill Sans MT" charset="0"/>
              </a:rPr>
              <a:t> </a:t>
            </a:r>
            <a:r>
              <a:rPr lang="en-US" sz="2400" dirty="0" err="1">
                <a:latin typeface="+mj-lt"/>
                <a:ea typeface="Gill Sans MT" charset="0"/>
                <a:cs typeface="Gill Sans MT" charset="0"/>
              </a:rPr>
              <a:t>Cousot</a:t>
            </a:r>
            <a:endParaRPr lang="en-US" sz="2400" dirty="0">
              <a:latin typeface="+mj-lt"/>
              <a:ea typeface="Gill Sans MT" charset="0"/>
              <a:cs typeface="Gill Sans MT" charset="0"/>
            </a:endParaRPr>
          </a:p>
          <a:p>
            <a:pPr algn="ctr"/>
            <a:r>
              <a:rPr lang="en-US" sz="2400" dirty="0">
                <a:latin typeface="+mj-lt"/>
                <a:ea typeface="Gill Sans MT" charset="0"/>
                <a:cs typeface="Gill Sans MT" charset="0"/>
              </a:rPr>
              <a:t>Inventors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5981015"/>
            <a:ext cx="12192000" cy="4297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Gill Sans MT" charset="0"/>
                <a:cs typeface="Gill Sans MT" charset="0"/>
              </a:rPr>
              <a:t>Tradeoff between the precision and the scalability of an abstraction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231" y="2505015"/>
            <a:ext cx="1868661" cy="217039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6BD062E-992B-42BE-9B77-5A938A2712FE}"/>
                  </a:ext>
                </a:extLst>
              </p:cNvPr>
              <p:cNvSpPr/>
              <p:nvPr/>
            </p:nvSpPr>
            <p:spPr>
              <a:xfrm>
                <a:off x="5805155" y="4764024"/>
                <a:ext cx="6188371" cy="98705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400" b="1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Output:  </a:t>
                </a:r>
                <a:r>
                  <a:rPr lang="en-US" sz="2400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Prove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𝑔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e>
                    </m:d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⊆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𝜓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with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</m:d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⊆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, there might be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false positives</a:t>
                </a:r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:endParaRPr lang="en-US" sz="2400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6BD062E-992B-42BE-9B77-5A938A2712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5155" y="4764024"/>
                <a:ext cx="6188371" cy="987055"/>
              </a:xfrm>
              <a:prstGeom prst="rect">
                <a:avLst/>
              </a:prstGeom>
              <a:blipFill>
                <a:blip r:embed="rId4"/>
                <a:stretch>
                  <a:fillRect l="-1478" b="-621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AEFEEEA3-075D-4F30-8E77-BDF4259072E3}"/>
              </a:ext>
            </a:extLst>
          </p:cNvPr>
          <p:cNvSpPr/>
          <p:nvPr/>
        </p:nvSpPr>
        <p:spPr>
          <a:xfrm>
            <a:off x="0" y="1446028"/>
            <a:ext cx="12192000" cy="4297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ea typeface="Gill Sans MT" charset="0"/>
                <a:cs typeface="Gill Sans MT" charset="0"/>
              </a:rPr>
              <a:t>An elegant mathematical framework for over-approximating infinite concrete behaviors with finite representation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959D61-2608-4BAF-8842-982D461AC5E8}"/>
              </a:ext>
            </a:extLst>
          </p:cNvPr>
          <p:cNvSpPr txBox="1"/>
          <p:nvPr/>
        </p:nvSpPr>
        <p:spPr>
          <a:xfrm flipH="1">
            <a:off x="7687162" y="2366599"/>
            <a:ext cx="140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Approximate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109CB67-EF21-4968-8F30-A6FEDEBF0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95B0C19-4B7D-44C6-B471-8DBD83E0F3C2}"/>
              </a:ext>
            </a:extLst>
          </p:cNvPr>
          <p:cNvSpPr/>
          <p:nvPr/>
        </p:nvSpPr>
        <p:spPr>
          <a:xfrm>
            <a:off x="6686181" y="2262933"/>
            <a:ext cx="3131588" cy="21945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8DAABB6D-840D-41BA-928E-653E210F5A09}"/>
                  </a:ext>
                </a:extLst>
              </p:cNvPr>
              <p:cNvSpPr/>
              <p:nvPr/>
            </p:nvSpPr>
            <p:spPr>
              <a:xfrm>
                <a:off x="7196532" y="2807975"/>
                <a:ext cx="1645920" cy="13716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Concrete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8DAABB6D-840D-41BA-928E-653E210F5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6532" y="2807975"/>
                <a:ext cx="1645920" cy="1371600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7467261-EB30-47C9-8FDE-7D06F763DB70}"/>
                  </a:ext>
                </a:extLst>
              </p:cNvPr>
              <p:cNvSpPr txBox="1"/>
              <p:nvPr/>
            </p:nvSpPr>
            <p:spPr>
              <a:xfrm flipH="1">
                <a:off x="7302692" y="2408925"/>
                <a:ext cx="20501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Abstraction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7467261-EB30-47C9-8FDE-7D06F763DB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7302692" y="2408925"/>
                <a:ext cx="2050110" cy="369332"/>
              </a:xfrm>
              <a:prstGeom prst="rect">
                <a:avLst/>
              </a:prstGeom>
              <a:blipFill>
                <a:blip r:embed="rId6"/>
                <a:stretch>
                  <a:fillRect l="-2679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624827" y="1729364"/>
            <a:ext cx="9103424" cy="1882870"/>
          </a:xfrm>
          <a:prstGeom prst="rect">
            <a:avLst/>
          </a:prstGeom>
          <a:solidFill>
            <a:schemeClr val="accent6">
              <a:lumMod val="20000"/>
              <a:lumOff val="80000"/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3384981" y="2315163"/>
            <a:ext cx="463923" cy="4303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5483230" y="2277197"/>
            <a:ext cx="463923" cy="4303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6947598" y="2315163"/>
            <a:ext cx="463923" cy="4303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8798478" y="2273059"/>
            <a:ext cx="463923" cy="4303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239057" y="2277197"/>
            <a:ext cx="3577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...</a:t>
            </a:r>
          </a:p>
        </p:txBody>
      </p:sp>
      <p:sp>
        <p:nvSpPr>
          <p:cNvPr id="14" name="Rectangle 13"/>
          <p:cNvSpPr/>
          <p:nvPr/>
        </p:nvSpPr>
        <p:spPr>
          <a:xfrm rot="16200000">
            <a:off x="872194" y="2486133"/>
            <a:ext cx="1882872" cy="36933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DINPro" pitchFamily="34" charset="0"/>
              </a:rPr>
              <a:t>Certification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Line Callout 1 14"/>
              <p:cNvSpPr/>
              <p:nvPr/>
            </p:nvSpPr>
            <p:spPr>
              <a:xfrm>
                <a:off x="6090857" y="4394915"/>
                <a:ext cx="4637394" cy="2067479"/>
              </a:xfrm>
              <a:prstGeom prst="borderCallout1">
                <a:avLst>
                  <a:gd name="adj1" fmla="val 190"/>
                  <a:gd name="adj2" fmla="val 48833"/>
                  <a:gd name="adj3" fmla="val -43111"/>
                  <a:gd name="adj4" fmla="val 80539"/>
                </a:avLst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200"/>
                  </a:spcAft>
                </a:pPr>
                <a:r>
                  <a:rPr lang="en-US" sz="1600" dirty="0">
                    <a:solidFill>
                      <a:schemeClr val="tx1"/>
                    </a:solidFill>
                  </a:rPr>
                  <a:t>Output constraints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=0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2.60+0.015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𝜂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+0.023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𝜂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+5.18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1</m:t>
                          </m:r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𝜂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+…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4.63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−</m:t>
                      </m:r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0.005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𝜂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−</m:t>
                      </m:r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0.006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𝜂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+0.023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𝜂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+…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  <a:p>
                <a:r>
                  <a:rPr lang="mr-IN" sz="1600" dirty="0">
                    <a:solidFill>
                      <a:schemeClr val="tx1"/>
                    </a:solidFill>
                  </a:rPr>
                  <a:t>…</a:t>
                </a:r>
                <a:endParaRPr lang="en-US" sz="1600" dirty="0">
                  <a:solidFill>
                    <a:schemeClr val="tx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9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0</m:t>
                      </m:r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.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12−</m:t>
                      </m:r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0.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12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5</m:t>
                          </m:r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𝜂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+0.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1</m:t>
                      </m:r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0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2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𝜂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+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3</m:t>
                      </m:r>
                      <m:r>
                        <a:rPr lang="is-I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.012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𝜂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+…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∀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𝑖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.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𝜂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∈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[0,1]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Line Callout 1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0857" y="4394915"/>
                <a:ext cx="4637394" cy="2067479"/>
              </a:xfrm>
              <a:prstGeom prst="borderCallout1">
                <a:avLst>
                  <a:gd name="adj1" fmla="val 190"/>
                  <a:gd name="adj2" fmla="val 48833"/>
                  <a:gd name="adj3" fmla="val -43111"/>
                  <a:gd name="adj4" fmla="val 80539"/>
                </a:avLst>
              </a:prstGeom>
              <a:blipFill>
                <a:blip r:embed="rId3"/>
                <a:stretch>
                  <a:fillRect l="-65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Line Callout 1 15"/>
              <p:cNvSpPr/>
              <p:nvPr/>
            </p:nvSpPr>
            <p:spPr>
              <a:xfrm>
                <a:off x="1624827" y="4389099"/>
                <a:ext cx="3863495" cy="2047729"/>
              </a:xfrm>
              <a:prstGeom prst="borderCallout1">
                <a:avLst>
                  <a:gd name="adj1" fmla="val -136"/>
                  <a:gd name="adj2" fmla="val 50274"/>
                  <a:gd name="adj3" fmla="val -42564"/>
                  <a:gd name="adj4" fmla="val 30976"/>
                </a:avLst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600" dirty="0">
                    <a:solidFill>
                      <a:schemeClr val="tx1"/>
                    </a:solidFill>
                  </a:rPr>
                  <a:t>Attacker region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𝐿</m:t>
                        </m:r>
                      </m:e>
                      <m:sub>
                        <m:r>
                          <a:rPr lang="en-US" sz="160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∞</m:t>
                        </m:r>
                      </m:sub>
                    </m:sSub>
                  </m:oMath>
                </a14:m>
                <a:r>
                  <a:rPr lang="en-US" sz="1600" dirty="0">
                    <a:solidFill>
                      <a:schemeClr val="tx1"/>
                    </a:solidFill>
                  </a:rPr>
                  <a:t> ball with </a:t>
                </a:r>
                <a14:m>
                  <m:oMath xmlns:m="http://schemas.openxmlformats.org/officeDocument/2006/math">
                    <m:r>
                      <a:rPr lang="en-US" sz="16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𝜖</m:t>
                    </m:r>
                    <m:r>
                      <a:rPr lang="en-US" sz="16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8/255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</a:rPr>
                  <a:t>:</a:t>
                </a:r>
                <a:endParaRPr lang="en-US" sz="1600" i="1" dirty="0">
                  <a:solidFill>
                    <a:schemeClr val="tx1"/>
                  </a:solidFill>
                  <a:latin typeface="Cambria Math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[0.588,0.65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]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600" i="1">
                        <a:solidFill>
                          <a:schemeClr val="tx1"/>
                        </a:solidFill>
                        <a:latin typeface="Cambria Math" charset="0"/>
                      </a:rPr>
                      <m:t>=</m:t>
                    </m:r>
                  </m:oMath>
                </a14:m>
                <a:r>
                  <a:rPr lang="en-US" sz="1600" b="0" i="1" dirty="0">
                    <a:solidFill>
                      <a:schemeClr val="tx1"/>
                    </a:solidFill>
                    <a:latin typeface="Cambria Math" charset="0"/>
                  </a:rPr>
                  <a:t> </a:t>
                </a:r>
                <a:r>
                  <a:rPr lang="en-US" sz="1600" b="0" dirty="0">
                    <a:solidFill>
                      <a:schemeClr val="tx1"/>
                    </a:solidFill>
                    <a:latin typeface="Cambria Math" charset="0"/>
                  </a:rPr>
                  <a:t>[0.545,0.608]</a:t>
                </a:r>
                <a:endParaRPr lang="en-US" sz="1600" b="0" i="1" dirty="0">
                  <a:solidFill>
                    <a:schemeClr val="tx1"/>
                  </a:solidFill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600" i="1">
                        <a:solidFill>
                          <a:schemeClr val="tx1"/>
                        </a:solidFill>
                        <a:latin typeface="Cambria Math" charset="0"/>
                      </a:rPr>
                      <m:t>=</m:t>
                    </m:r>
                  </m:oMath>
                </a14:m>
                <a:r>
                  <a:rPr lang="en-US" sz="1600" b="0" dirty="0">
                    <a:solidFill>
                      <a:schemeClr val="tx1"/>
                    </a:solidFill>
                  </a:rPr>
                  <a:t> [0.533,0.596]</a:t>
                </a:r>
              </a:p>
              <a:p>
                <a:r>
                  <a:rPr lang="mr-IN" sz="1600" dirty="0">
                    <a:solidFill>
                      <a:schemeClr val="tx1"/>
                    </a:solidFill>
                  </a:rPr>
                  <a:t>…</a:t>
                </a:r>
                <a:endParaRPr lang="en-US" sz="1600" dirty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3071</m:t>
                        </m:r>
                      </m:sub>
                    </m:sSub>
                    <m:r>
                      <a:rPr lang="en-US" sz="1600" i="1">
                        <a:solidFill>
                          <a:schemeClr val="tx1"/>
                        </a:solidFill>
                        <a:latin typeface="Cambria Math" charset="0"/>
                      </a:rPr>
                      <m:t>=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latin typeface="Cambria Math" charset="0"/>
                  </a:rPr>
                  <a:t>[0.4,0.463]</a:t>
                </a:r>
                <a:endParaRPr lang="en-US" sz="1600" i="1" dirty="0">
                  <a:solidFill>
                    <a:schemeClr val="tx1"/>
                  </a:solidFill>
                  <a:latin typeface="Cambria Math" charset="0"/>
                </a:endParaRPr>
              </a:p>
              <a:p>
                <a:endParaRPr lang="en-US" sz="1600" i="1" dirty="0">
                  <a:solidFill>
                    <a:schemeClr val="tx1"/>
                  </a:solidFill>
                  <a:latin typeface="Cambria Math" charset="0"/>
                </a:endParaRPr>
              </a:p>
            </p:txBody>
          </p:sp>
        </mc:Choice>
        <mc:Fallback xmlns="">
          <p:sp>
            <p:nvSpPr>
              <p:cNvPr id="16" name="Line Callout 1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4827" y="4389099"/>
                <a:ext cx="3863495" cy="2047729"/>
              </a:xfrm>
              <a:prstGeom prst="borderCallout1">
                <a:avLst>
                  <a:gd name="adj1" fmla="val -136"/>
                  <a:gd name="adj2" fmla="val 50274"/>
                  <a:gd name="adj3" fmla="val -42564"/>
                  <a:gd name="adj4" fmla="val 30976"/>
                </a:avLst>
              </a:prstGeom>
              <a:blipFill>
                <a:blip r:embed="rId4"/>
                <a:stretch>
                  <a:fillRect l="-94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Oval Callout 17"/>
          <p:cNvSpPr/>
          <p:nvPr/>
        </p:nvSpPr>
        <p:spPr>
          <a:xfrm>
            <a:off x="5628840" y="3775213"/>
            <a:ext cx="2722236" cy="662935"/>
          </a:xfrm>
          <a:prstGeom prst="wedgeEllipseCallout">
            <a:avLst>
              <a:gd name="adj1" fmla="val 43779"/>
              <a:gd name="adj2" fmla="val 80644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All possible outputs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A12716F-EE3D-40AA-9633-DDFEE5632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" y="35490"/>
            <a:ext cx="11604170" cy="1325563"/>
          </a:xfrm>
        </p:spPr>
        <p:txBody>
          <a:bodyPr/>
          <a:lstStyle/>
          <a:p>
            <a:r>
              <a:rPr lang="en-US" dirty="0"/>
              <a:t>Approximate certification</a:t>
            </a:r>
            <a:r>
              <a:rPr lang="x-none" dirty="0"/>
              <a:t>: </a:t>
            </a:r>
            <a:r>
              <a:rPr lang="en-US" dirty="0"/>
              <a:t>h</a:t>
            </a:r>
            <a:r>
              <a:rPr lang="x-none" dirty="0"/>
              <a:t>igh </a:t>
            </a:r>
            <a:r>
              <a:rPr lang="en-US" dirty="0"/>
              <a:t>l</a:t>
            </a:r>
            <a:r>
              <a:rPr lang="x-none" dirty="0"/>
              <a:t>evel </a:t>
            </a:r>
            <a:r>
              <a:rPr lang="en-US" dirty="0"/>
              <a:t>i</a:t>
            </a:r>
            <a:r>
              <a:rPr lang="x-none" dirty="0"/>
              <a:t>dea</a:t>
            </a:r>
            <a:r>
              <a:rPr lang="en-US" dirty="0"/>
              <a:t> 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 Model 19" descr="Cube">
                <a:extLst>
                  <a:ext uri="{FF2B5EF4-FFF2-40B4-BE49-F238E27FC236}">
                    <a16:creationId xmlns:a16="http://schemas.microsoft.com/office/drawing/2014/main" id="{7B88BE6D-7E7F-40E9-AF99-6F536A32419D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1270112" y="2014766"/>
              <a:ext cx="2743193" cy="91440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743193" cy="914400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81469193"/>
                    <am3d:up dx="0" dy="36000000" dz="0"/>
                    <am3d:lookAt x="0" y="0" z="0"/>
                    <am3d:perspective fov="2674384"/>
                  </am3d:camera>
                  <am3d:trans>
                    <am3d:meterPerModelUnit n="7140529" d="1000000"/>
                    <am3d:preTrans dx="0" dy="-17999995" dz="5866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0" dy="0" dz="0"/>
                  </am3d:trans>
                  <am3d:raster rName="Office3DRenderer" rVer="16.0.8326">
                    <am3d:blip r:embed="rId6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 Model 19" descr="Cube">
                <a:extLst>
                  <a:ext uri="{FF2B5EF4-FFF2-40B4-BE49-F238E27FC236}">
                    <a16:creationId xmlns:a16="http://schemas.microsoft.com/office/drawing/2014/main" id="{7B88BE6D-7E7F-40E9-AF99-6F536A3241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70112" y="2014766"/>
                <a:ext cx="2743193" cy="914400"/>
              </a:xfrm>
              <a:prstGeom prst="rect">
                <a:avLst/>
              </a:prstGeom>
              <a:noFill/>
            </p:spPr>
          </p:pic>
        </mc:Fallback>
      </mc:AlternateContent>
      <p:pic>
        <p:nvPicPr>
          <p:cNvPr id="23" name="Picture 22">
            <a:extLst>
              <a:ext uri="{FF2B5EF4-FFF2-40B4-BE49-F238E27FC236}">
                <a16:creationId xmlns:a16="http://schemas.microsoft.com/office/drawing/2014/main" id="{AF57CB16-A4F7-4E56-AE8E-B93CBD084D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622" y="2408756"/>
            <a:ext cx="301752" cy="3017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A3EF0B5-B33F-4172-AF64-DB5E2BE21F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4942" y="2444197"/>
            <a:ext cx="182880" cy="182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8615B3D-1273-48F0-B530-C2E0BDC1D7A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288" y="2157118"/>
            <a:ext cx="182880" cy="182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Rhombicuboctahedron Blue">
                <a:extLst>
                  <a:ext uri="{FF2B5EF4-FFF2-40B4-BE49-F238E27FC236}">
                    <a16:creationId xmlns:a16="http://schemas.microsoft.com/office/drawing/2014/main" id="{A69AC15E-B162-4CC6-9392-D71E7D7585A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543360" y="1951555"/>
              <a:ext cx="914401" cy="91440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914401" cy="914401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5326" d="1000000"/>
                    <am3d:preTrans dx="0" dy="-1805541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5168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Rhombicuboctahedron Blue">
                <a:extLst>
                  <a:ext uri="{FF2B5EF4-FFF2-40B4-BE49-F238E27FC236}">
                    <a16:creationId xmlns:a16="http://schemas.microsoft.com/office/drawing/2014/main" id="{A69AC15E-B162-4CC6-9392-D71E7D7585A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43360" y="1951555"/>
                <a:ext cx="914401" cy="9144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Hexagonal Pyramid Blue">
                <a:extLst>
                  <a:ext uri="{FF2B5EF4-FFF2-40B4-BE49-F238E27FC236}">
                    <a16:creationId xmlns:a16="http://schemas.microsoft.com/office/drawing/2014/main" id="{88B9F2F3-17BD-47D5-A6F2-F65ED01DD60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5400000">
              <a:off x="4251581" y="1908588"/>
              <a:ext cx="914400" cy="1243457"/>
            </p:xfrm>
            <a:graphic>
              <a:graphicData uri="http://schemas.microsoft.com/office/drawing/2017/model3d">
                <am3d:model3d r:embed="rId10">
                  <am3d:spPr>
                    <a:xfrm rot="5400000">
                      <a:off x="0" y="0"/>
                      <a:ext cx="914400" cy="1243457"/>
                    </a:xfrm>
                    <a:prstGeom prst="rect">
                      <a:avLst/>
                    </a:prstGeom>
                  </am3d:spPr>
                  <am3d:camera>
                    <am3d:pos x="0" y="0" z="664642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37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0400000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18003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Hexagonal Pyramid Blue">
                <a:extLst>
                  <a:ext uri="{FF2B5EF4-FFF2-40B4-BE49-F238E27FC236}">
                    <a16:creationId xmlns:a16="http://schemas.microsoft.com/office/drawing/2014/main" id="{88B9F2F3-17BD-47D5-A6F2-F65ED01DD60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5400000">
                <a:off x="4251581" y="1908588"/>
                <a:ext cx="914400" cy="12434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1" name="3D Model 30" descr="Hexagonal Prism And Pyramid Blue">
                <a:extLst>
                  <a:ext uri="{FF2B5EF4-FFF2-40B4-BE49-F238E27FC236}">
                    <a16:creationId xmlns:a16="http://schemas.microsoft.com/office/drawing/2014/main" id="{244636BC-6F3C-4095-A8A7-D95A28EB613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5400000">
              <a:off x="7618704" y="1888400"/>
              <a:ext cx="971123" cy="1199623"/>
            </p:xfrm>
            <a:graphic>
              <a:graphicData uri="http://schemas.microsoft.com/office/drawing/2017/model3d">
                <am3d:model3d r:embed="rId12">
                  <am3d:spPr>
                    <a:xfrm rot="5400000">
                      <a:off x="0" y="0"/>
                      <a:ext cx="971123" cy="1199623"/>
                    </a:xfrm>
                    <a:prstGeom prst="rect">
                      <a:avLst/>
                    </a:prstGeom>
                  </am3d:spPr>
                  <am3d:camera>
                    <am3d:pos x="0" y="0" z="677267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5691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2" ay="-3600001" az="-5400003"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17518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1" name="3D Model 30" descr="Hexagonal Prism And Pyramid Blue">
                <a:extLst>
                  <a:ext uri="{FF2B5EF4-FFF2-40B4-BE49-F238E27FC236}">
                    <a16:creationId xmlns:a16="http://schemas.microsoft.com/office/drawing/2014/main" id="{244636BC-6F3C-4095-A8A7-D95A28EB61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 rot="5400000">
                <a:off x="7618704" y="1888400"/>
                <a:ext cx="971123" cy="11996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FEA5588-2353-4815-9687-DAE195F6BEE5}"/>
                  </a:ext>
                </a:extLst>
              </p:cNvPr>
              <p:cNvSpPr txBox="1"/>
              <p:nvPr/>
            </p:nvSpPr>
            <p:spPr>
              <a:xfrm flipH="1">
                <a:off x="1961814" y="3255264"/>
                <a:ext cx="139712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FEA5588-2353-4815-9687-DAE195F6BE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961814" y="3255264"/>
                <a:ext cx="1397120" cy="338554"/>
              </a:xfrm>
              <a:prstGeom prst="rect">
                <a:avLst/>
              </a:prstGeom>
              <a:blipFill>
                <a:blip r:embed="rId18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>
            <a:extLst>
              <a:ext uri="{FF2B5EF4-FFF2-40B4-BE49-F238E27FC236}">
                <a16:creationId xmlns:a16="http://schemas.microsoft.com/office/drawing/2014/main" id="{A9052EA6-73D6-4B3F-BB5D-598E2CF7D767}"/>
              </a:ext>
            </a:extLst>
          </p:cNvPr>
          <p:cNvSpPr txBox="1"/>
          <p:nvPr/>
        </p:nvSpPr>
        <p:spPr>
          <a:xfrm flipH="1">
            <a:off x="5515755" y="3252039"/>
            <a:ext cx="3746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Over-approximations of the layer outputs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95475C2-6A2C-4376-9399-D29F6096CC3E}"/>
              </a:ext>
            </a:extLst>
          </p:cNvPr>
          <p:cNvCxnSpPr>
            <a:cxnSpLocks/>
          </p:cNvCxnSpPr>
          <p:nvPr/>
        </p:nvCxnSpPr>
        <p:spPr>
          <a:xfrm flipH="1" flipV="1">
            <a:off x="5057833" y="2774721"/>
            <a:ext cx="657358" cy="4398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D954D8C-1198-4DBC-A8F7-58DAC505941F}"/>
              </a:ext>
            </a:extLst>
          </p:cNvPr>
          <p:cNvCxnSpPr>
            <a:cxnSpLocks/>
          </p:cNvCxnSpPr>
          <p:nvPr/>
        </p:nvCxnSpPr>
        <p:spPr>
          <a:xfrm flipV="1">
            <a:off x="7134168" y="2892755"/>
            <a:ext cx="563578" cy="33447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E742460-A5DE-4BA7-97B7-D4E3983EAB69}"/>
              </a:ext>
            </a:extLst>
          </p:cNvPr>
          <p:cNvCxnSpPr>
            <a:cxnSpLocks/>
          </p:cNvCxnSpPr>
          <p:nvPr/>
        </p:nvCxnSpPr>
        <p:spPr>
          <a:xfrm flipV="1">
            <a:off x="8351076" y="2725726"/>
            <a:ext cx="1192284" cy="5831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85993925-B407-4E4C-848C-05FB24C50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22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875E986-09BA-4469-9AC7-0B8267FFE8B0}"/>
                  </a:ext>
                </a:extLst>
              </p:cNvPr>
              <p:cNvSpPr txBox="1"/>
              <p:nvPr/>
            </p:nvSpPr>
            <p:spPr>
              <a:xfrm flipH="1">
                <a:off x="9158876" y="3258577"/>
                <a:ext cx="139712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sz="1600" b="0" dirty="0"/>
                  <a:t>(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875E986-09BA-4469-9AC7-0B8267FFE8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9158876" y="3258577"/>
                <a:ext cx="1397120" cy="338554"/>
              </a:xfrm>
              <a:prstGeom prst="rect">
                <a:avLst/>
              </a:prstGeom>
              <a:blipFill>
                <a:blip r:embed="rId19"/>
                <a:stretch>
                  <a:fillRect t="-5455" b="-2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62444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Verifying robustness: toy example</a:t>
            </a:r>
          </a:p>
        </p:txBody>
      </p:sp>
      <p:sp>
        <p:nvSpPr>
          <p:cNvPr id="4" name="Oval 3"/>
          <p:cNvSpPr/>
          <p:nvPr/>
        </p:nvSpPr>
        <p:spPr>
          <a:xfrm>
            <a:off x="3410151" y="2735372"/>
            <a:ext cx="540000" cy="540000"/>
          </a:xfrm>
          <a:prstGeom prst="ellipse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410151" y="4535372"/>
            <a:ext cx="540000" cy="540000"/>
          </a:xfrm>
          <a:prstGeom prst="ellipse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211485" y="2735372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211485" y="4535372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011485" y="2735372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011485" y="4535372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811485" y="2735372"/>
            <a:ext cx="540000" cy="54000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811485" y="4535372"/>
            <a:ext cx="540000" cy="54000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>
            <a:stCxn id="8" idx="6"/>
            <a:endCxn id="11" idx="2"/>
          </p:cNvCxnSpPr>
          <p:nvPr/>
        </p:nvCxnSpPr>
        <p:spPr>
          <a:xfrm>
            <a:off x="3950151" y="3005372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950151" y="48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751485" y="48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551485" y="48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7"/>
            <a:endCxn id="11" idx="3"/>
          </p:cNvCxnSpPr>
          <p:nvPr/>
        </p:nvCxnSpPr>
        <p:spPr>
          <a:xfrm flipV="1">
            <a:off x="3871070" y="3196291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8" idx="5"/>
          </p:cNvCxnSpPr>
          <p:nvPr/>
        </p:nvCxnSpPr>
        <p:spPr>
          <a:xfrm>
            <a:off x="3871070" y="3196291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145222" y="30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145222" y="48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3458285" y="2789372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8285" y="2789372"/>
                <a:ext cx="471988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5258285" y="27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8285" y="2789372"/>
                <a:ext cx="477310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7058285" y="27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285" y="2789372"/>
                <a:ext cx="477310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3458285" y="45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8285" y="4589372"/>
                <a:ext cx="47731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5258285" y="45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8285" y="4589372"/>
                <a:ext cx="47731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7058285" y="45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285" y="4589372"/>
                <a:ext cx="477310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4290018" y="2626060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0018" y="2626060"/>
                <a:ext cx="377026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5695485" y="2592196"/>
                <a:ext cx="13012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</a:rPr>
                        <m:t>max</m:t>
                      </m:r>
                      <m:r>
                        <a:rPr lang="en-US" i="1">
                          <a:latin typeface="Cambria Math" charset="0"/>
                        </a:rPr>
                        <m:t>⁡(0,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5485" y="2592196"/>
                <a:ext cx="1301254" cy="369332"/>
              </a:xfrm>
              <a:prstGeom prst="rect">
                <a:avLst/>
              </a:prstGeom>
              <a:blipFill>
                <a:blip r:embed="rId9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Connector 29"/>
          <p:cNvCxnSpPr/>
          <p:nvPr/>
        </p:nvCxnSpPr>
        <p:spPr>
          <a:xfrm>
            <a:off x="5751485" y="3005372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7551485" y="3005375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472285" y="3196172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472285" y="3196172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/>
              <p:cNvSpPr txBox="1"/>
              <p:nvPr/>
            </p:nvSpPr>
            <p:spPr>
              <a:xfrm>
                <a:off x="7889885" y="2626063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9885" y="2626063"/>
                <a:ext cx="377026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>
                <a:off x="4272953" y="4816835"/>
                <a:ext cx="5501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2953" y="4816835"/>
                <a:ext cx="550151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7871886" y="4816836"/>
                <a:ext cx="5501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1886" y="4816836"/>
                <a:ext cx="550151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5693885" y="4827397"/>
                <a:ext cx="13012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</a:rPr>
                        <m:t>max</m:t>
                      </m:r>
                      <m:r>
                        <a:rPr lang="en-US" i="1">
                          <a:latin typeface="Cambria Math" charset="0"/>
                        </a:rPr>
                        <m:t>⁡(0,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3885" y="4827397"/>
                <a:ext cx="1301254" cy="369332"/>
              </a:xfrm>
              <a:prstGeom prst="rect">
                <a:avLst/>
              </a:prstGeom>
              <a:blipFill>
                <a:blip r:embed="rId1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/>
              <p:cNvSpPr txBox="1"/>
              <p:nvPr/>
            </p:nvSpPr>
            <p:spPr>
              <a:xfrm>
                <a:off x="3958685" y="3984572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8685" y="3984572"/>
                <a:ext cx="377026" cy="3693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7558685" y="3984572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8685" y="3984572"/>
                <a:ext cx="377026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3958685" y="3085905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8685" y="3085905"/>
                <a:ext cx="377026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/>
              <p:cNvSpPr txBox="1"/>
              <p:nvPr/>
            </p:nvSpPr>
            <p:spPr>
              <a:xfrm>
                <a:off x="7558685" y="3084572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1" name="TextBox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8685" y="3084572"/>
                <a:ext cx="377026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2300219" y="2626060"/>
                <a:ext cx="8787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[0,0.3]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0219" y="2626060"/>
                <a:ext cx="878766" cy="369332"/>
              </a:xfrm>
              <a:prstGeom prst="rect">
                <a:avLst/>
              </a:prstGeom>
              <a:blipFill>
                <a:blip r:embed="rId18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2231180" y="4810457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[0.1,0.4]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180" y="4810457"/>
                <a:ext cx="1055097" cy="369332"/>
              </a:xfrm>
              <a:prstGeom prst="rect">
                <a:avLst/>
              </a:prstGeom>
              <a:blipFill>
                <a:blip r:embed="rId19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/>
              <p:cNvSpPr txBox="1"/>
              <p:nvPr/>
            </p:nvSpPr>
            <p:spPr>
              <a:xfrm>
                <a:off x="5290566" y="2362975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TextBox 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0566" y="2362975"/>
                <a:ext cx="377026" cy="369332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/>
              <p:cNvSpPr txBox="1"/>
              <p:nvPr/>
            </p:nvSpPr>
            <p:spPr>
              <a:xfrm>
                <a:off x="8890685" y="2362975"/>
                <a:ext cx="5421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5" name="Text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0685" y="2362975"/>
                <a:ext cx="542136" cy="369332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5362685" y="5062975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2685" y="5062975"/>
                <a:ext cx="377026" cy="369332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/>
              <p:cNvSpPr txBox="1"/>
              <p:nvPr/>
            </p:nvSpPr>
            <p:spPr>
              <a:xfrm>
                <a:off x="8742555" y="5062975"/>
                <a:ext cx="7152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42555" y="5062975"/>
                <a:ext cx="715260" cy="369332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/>
              <p:cNvSpPr txBox="1"/>
              <p:nvPr/>
            </p:nvSpPr>
            <p:spPr>
              <a:xfrm>
                <a:off x="1524001" y="6080669"/>
                <a:ext cx="9144000" cy="369332"/>
              </a:xfrm>
              <a:prstGeom prst="rect">
                <a:avLst/>
              </a:prstGeom>
              <a:solidFill>
                <a:schemeClr val="accent6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We want to prove that for all inputs in the given range,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sub>
                    </m:sSub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holds.</a:t>
                </a:r>
              </a:p>
            </p:txBody>
          </p:sp>
        </mc:Choice>
        <mc:Fallback xmlns="">
          <p:sp>
            <p:nvSpPr>
              <p:cNvPr id="56" name="TextBox 5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1" y="6080669"/>
                <a:ext cx="9144000" cy="369332"/>
              </a:xfrm>
              <a:prstGeom prst="rect">
                <a:avLst/>
              </a:prstGeom>
              <a:blipFill>
                <a:blip r:embed="rId24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/>
              <p:cNvSpPr txBox="1"/>
              <p:nvPr/>
            </p:nvSpPr>
            <p:spPr>
              <a:xfrm>
                <a:off x="8858427" y="2792580"/>
                <a:ext cx="4660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8" name="TextBox 5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8427" y="2792580"/>
                <a:ext cx="466090" cy="369332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/>
              <p:cNvSpPr txBox="1"/>
              <p:nvPr/>
            </p:nvSpPr>
            <p:spPr>
              <a:xfrm>
                <a:off x="8858428" y="4592580"/>
                <a:ext cx="4660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9" name="TextBox 5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8428" y="4592580"/>
                <a:ext cx="466090" cy="369332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/>
              <p:cNvSpPr txBox="1"/>
              <p:nvPr/>
            </p:nvSpPr>
            <p:spPr>
              <a:xfrm>
                <a:off x="2207432" y="1386093"/>
                <a:ext cx="6673494" cy="369332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DINPro" pitchFamily="34" charset="0"/>
                  </a:rPr>
                  <a:t>We have 2 pixels </a:t>
                </a:r>
                <a:r>
                  <a:rPr lang="en-US" dirty="0">
                    <a:latin typeface="Cambria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)  </a:t>
                </a:r>
                <a:r>
                  <a:rPr lang="en-US" dirty="0">
                    <a:latin typeface="DINPro" pitchFamily="34" charset="0"/>
                  </a:rPr>
                  <a:t>as input ranging over </a:t>
                </a:r>
                <a:r>
                  <a:rPr lang="en-US" dirty="0">
                    <a:latin typeface="Cambria" panose="02040503050406030204" pitchFamily="18" charset="0"/>
                  </a:rPr>
                  <a:t>[0, 0.3] </a:t>
                </a:r>
                <a:r>
                  <a:rPr lang="en-US" dirty="0">
                    <a:latin typeface="DINPro" pitchFamily="34" charset="0"/>
                  </a:rPr>
                  <a:t>and </a:t>
                </a:r>
                <a:r>
                  <a:rPr lang="en-US" dirty="0">
                    <a:latin typeface="Cambria" panose="02040503050406030204" pitchFamily="18" charset="0"/>
                  </a:rPr>
                  <a:t>[0.1, 0.4]</a:t>
                </a:r>
              </a:p>
            </p:txBody>
          </p:sp>
        </mc:Choice>
        <mc:Fallback xmlns="">
          <p:sp>
            <p:nvSpPr>
              <p:cNvPr id="60" name="TextBox 5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7432" y="1386093"/>
                <a:ext cx="6673494" cy="369332"/>
              </a:xfrm>
              <a:prstGeom prst="rect">
                <a:avLst/>
              </a:prstGeom>
              <a:blipFill>
                <a:blip r:embed="rId27"/>
                <a:stretch>
                  <a:fillRect l="-731" t="-11475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FA1C43-D601-4C60-9DC5-04EDC9789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340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68861" y="95952"/>
            <a:ext cx="8877785" cy="1143000"/>
          </a:xfrm>
        </p:spPr>
        <p:txBody>
          <a:bodyPr>
            <a:normAutofit/>
          </a:bodyPr>
          <a:lstStyle/>
          <a:p>
            <a:r>
              <a:rPr lang="en-US" dirty="0"/>
              <a:t>          Approximate method I: Box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644D79-94B0-4631-93BE-2C4701A533BF}"/>
              </a:ext>
            </a:extLst>
          </p:cNvPr>
          <p:cNvSpPr/>
          <p:nvPr/>
        </p:nvSpPr>
        <p:spPr>
          <a:xfrm>
            <a:off x="4199866" y="2244895"/>
            <a:ext cx="3355848" cy="24688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FFD233C-ED39-4A1B-90B6-8BB0F229F726}"/>
                  </a:ext>
                </a:extLst>
              </p:cNvPr>
              <p:cNvSpPr txBox="1"/>
              <p:nvPr/>
            </p:nvSpPr>
            <p:spPr>
              <a:xfrm>
                <a:off x="4423154" y="5133378"/>
                <a:ext cx="244548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Box: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FFD233C-ED39-4A1B-90B6-8BB0F229F7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3154" y="5133378"/>
                <a:ext cx="2445488" cy="461665"/>
              </a:xfrm>
              <a:prstGeom prst="rect">
                <a:avLst/>
              </a:prstGeom>
              <a:blipFill>
                <a:blip r:embed="rId2"/>
                <a:stretch>
                  <a:fillRect l="-998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ED7857-5ED2-4B82-BBD1-665AC4E1EDC8}"/>
              </a:ext>
            </a:extLst>
          </p:cNvPr>
          <p:cNvCxnSpPr/>
          <p:nvPr/>
        </p:nvCxnSpPr>
        <p:spPr>
          <a:xfrm>
            <a:off x="5797456" y="1886419"/>
            <a:ext cx="0" cy="3200400"/>
          </a:xfrm>
          <a:prstGeom prst="straightConnector1">
            <a:avLst/>
          </a:prstGeom>
          <a:ln w="317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5F086D6-3504-40FE-819C-CF02BEFEF695}"/>
                  </a:ext>
                </a:extLst>
              </p:cNvPr>
              <p:cNvSpPr txBox="1"/>
              <p:nvPr/>
            </p:nvSpPr>
            <p:spPr>
              <a:xfrm>
                <a:off x="5672234" y="1482798"/>
                <a:ext cx="30026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400" b="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5F086D6-3504-40FE-819C-CF02BEFEF6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2234" y="1482798"/>
                <a:ext cx="300260" cy="369332"/>
              </a:xfrm>
              <a:prstGeom prst="rect">
                <a:avLst/>
              </a:prstGeom>
              <a:blipFill>
                <a:blip r:embed="rId3"/>
                <a:stretch>
                  <a:fillRect l="-24000" r="-20000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C7710F6-C5D3-4692-AA50-F29578BA3848}"/>
              </a:ext>
            </a:extLst>
          </p:cNvPr>
          <p:cNvCxnSpPr>
            <a:cxnSpLocks/>
          </p:cNvCxnSpPr>
          <p:nvPr/>
        </p:nvCxnSpPr>
        <p:spPr>
          <a:xfrm rot="5400000">
            <a:off x="6066498" y="988159"/>
            <a:ext cx="0" cy="5102352"/>
          </a:xfrm>
          <a:prstGeom prst="straightConnector1">
            <a:avLst/>
          </a:prstGeom>
          <a:ln w="317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9E0C3C-B553-45A3-8A1B-AECBC30493C8}"/>
                  </a:ext>
                </a:extLst>
              </p:cNvPr>
              <p:cNvSpPr txBox="1"/>
              <p:nvPr/>
            </p:nvSpPr>
            <p:spPr>
              <a:xfrm>
                <a:off x="8765559" y="3341970"/>
                <a:ext cx="30026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400" b="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9E0C3C-B553-45A3-8A1B-AECBC30493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65559" y="3341970"/>
                <a:ext cx="300260" cy="369332"/>
              </a:xfrm>
              <a:prstGeom prst="rect">
                <a:avLst/>
              </a:prstGeom>
              <a:blipFill>
                <a:blip r:embed="rId4"/>
                <a:stretch>
                  <a:fillRect l="-24490" r="-20408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4DEABE-665A-4051-85F8-64EA611C7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1868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68861" y="287338"/>
            <a:ext cx="8877785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Box Transformers Needed for Handling </a:t>
            </a:r>
            <a:r>
              <a:rPr lang="en-US" dirty="0" err="1"/>
              <a:t>ReLU</a:t>
            </a:r>
            <a:r>
              <a:rPr lang="en-US" dirty="0"/>
              <a:t> Neural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2049434" y="1935720"/>
                <a:ext cx="3728778" cy="40613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𝒃</m:t>
                          </m:r>
                        </m:e>
                      </m:d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 </m:t>
                      </m:r>
                      <m:sSup>
                        <m:sSup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+</m:t>
                          </m:r>
                        </m:e>
                        <m:sup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#</m:t>
                          </m:r>
                        </m:sup>
                      </m:sSup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[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𝒄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,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𝒅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]=[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𝒂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+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𝒄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, 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𝒃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+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𝒅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]</m:t>
                      </m:r>
                    </m:oMath>
                  </m:oMathPara>
                </a14:m>
                <a:endParaRPr lang="en-US" sz="2000" dirty="0">
                  <a:latin typeface="DINPro" pitchFamily="34" charset="0"/>
                  <a:ea typeface="Cambria Math" panose="02040503050406030204" pitchFamily="18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9434" y="1935720"/>
                <a:ext cx="3728778" cy="406137"/>
              </a:xfrm>
              <a:prstGeom prst="rect">
                <a:avLst/>
              </a:prstGeom>
              <a:blipFill>
                <a:blip r:embed="rId2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6795914" y="1961566"/>
            <a:ext cx="2049087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DINPro" pitchFamily="34" charset="0"/>
              </a:rPr>
              <a:t>Addition transformer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2055078" y="2697726"/>
                <a:ext cx="2465547" cy="40613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</m:e>
                        <m:sup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#</m:t>
                          </m:r>
                        </m:sup>
                      </m:sSup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[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𝒂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,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𝒃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]=[−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𝒃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, −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𝒂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]</m:t>
                      </m:r>
                    </m:oMath>
                  </m:oMathPara>
                </a14:m>
                <a:endParaRPr lang="en-US" sz="2000" dirty="0">
                  <a:latin typeface="DINPro" pitchFamily="34" charset="0"/>
                  <a:ea typeface="Cambria Math" panose="02040503050406030204" pitchFamily="18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5078" y="2697726"/>
                <a:ext cx="2465547" cy="406137"/>
              </a:xfrm>
              <a:prstGeom prst="rect">
                <a:avLst/>
              </a:prstGeom>
              <a:blipFill>
                <a:blip r:embed="rId3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6801557" y="2689705"/>
            <a:ext cx="209589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DINPro" pitchFamily="34" charset="0"/>
              </a:rPr>
              <a:t>Negation transformer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2049431" y="3482310"/>
                <a:ext cx="4265398" cy="40613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𝑹𝒆𝑳𝑼</m:t>
                          </m:r>
                        </m:e>
                        <m:sup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#</m:t>
                          </m:r>
                        </m:sup>
                      </m:sSup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[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𝒂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,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𝒃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]=[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𝑹𝒆𝑳𝑼</m:t>
                      </m:r>
                      <m:d>
                        <m:d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</m:d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, 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𝑹𝒆𝑳𝑼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𝒃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)]</m:t>
                      </m:r>
                    </m:oMath>
                  </m:oMathPara>
                </a14:m>
                <a:endParaRPr lang="en-US" sz="2000" dirty="0">
                  <a:latin typeface="DINPro" pitchFamily="34" charset="0"/>
                  <a:ea typeface="Cambria Math" panose="02040503050406030204" pitchFamily="18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9431" y="3482310"/>
                <a:ext cx="4265398" cy="406137"/>
              </a:xfrm>
              <a:prstGeom prst="rect">
                <a:avLst/>
              </a:prstGeom>
              <a:blipFill>
                <a:blip r:embed="rId4"/>
                <a:stretch>
                  <a:fillRect b="-149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6795910" y="3463000"/>
            <a:ext cx="1792094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 err="1">
                <a:latin typeface="DINPro" pitchFamily="34" charset="0"/>
              </a:rPr>
              <a:t>ReLU</a:t>
            </a:r>
            <a:r>
              <a:rPr lang="en-US" sz="1700" dirty="0">
                <a:latin typeface="DINPro" pitchFamily="34" charset="0"/>
              </a:rPr>
              <a:t> transformer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2119748" y="4283816"/>
                <a:ext cx="2905154" cy="40613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𝝀</m:t>
                          </m:r>
                        </m:e>
                        <m:sup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#</m:t>
                          </m:r>
                        </m:sup>
                      </m:sSup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[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𝒂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,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𝒃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]=[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𝝀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 ∗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𝒂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, 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𝝀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 ∗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𝒃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]</m:t>
                      </m:r>
                    </m:oMath>
                  </m:oMathPara>
                </a14:m>
                <a:endParaRPr lang="en-US" sz="2000" dirty="0">
                  <a:latin typeface="DINPro" pitchFamily="34" charset="0"/>
                  <a:ea typeface="Cambria Math" panose="02040503050406030204" pitchFamily="18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9748" y="4283816"/>
                <a:ext cx="2905154" cy="406137"/>
              </a:xfrm>
              <a:prstGeom prst="rect">
                <a:avLst/>
              </a:prstGeom>
              <a:blipFill>
                <a:blip r:embed="rId5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6802507" y="4309419"/>
                <a:ext cx="3233321" cy="3539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700" dirty="0">
                    <a:latin typeface="DINPro" pitchFamily="34" charset="0"/>
                  </a:rPr>
                  <a:t>Multiplication by a constant </a:t>
                </a:r>
                <a14:m>
                  <m:oMath xmlns:m="http://schemas.openxmlformats.org/officeDocument/2006/math">
                    <m:r>
                      <a:rPr lang="en-US" sz="1700" b="1" i="1">
                        <a:latin typeface="Cambria Math"/>
                        <a:ea typeface="Cambria Math" charset="0"/>
                        <a:cs typeface="Cambria Math" charset="0"/>
                      </a:rPr>
                      <m:t>𝝀</m:t>
                    </m:r>
                    <m:r>
                      <a:rPr lang="en-US" sz="1700" b="1" i="1">
                        <a:latin typeface="Cambria Math"/>
                        <a:ea typeface="Cambria Math" charset="0"/>
                        <a:cs typeface="Cambria Math" charset="0"/>
                      </a:rPr>
                      <m:t>&gt;</m:t>
                    </m:r>
                    <m:r>
                      <a:rPr lang="en-US" sz="1700" b="1" i="1">
                        <a:latin typeface="Cambria Math"/>
                        <a:ea typeface="Cambria Math" charset="0"/>
                        <a:cs typeface="Cambria Math" charset="0"/>
                      </a:rPr>
                      <m:t>𝟎</m:t>
                    </m:r>
                  </m:oMath>
                </a14:m>
                <a:endParaRPr lang="en-US" sz="1700" dirty="0">
                  <a:latin typeface="DINPro" pitchFamily="34" charset="0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2507" y="4309419"/>
                <a:ext cx="3233321" cy="353943"/>
              </a:xfrm>
              <a:prstGeom prst="rect">
                <a:avLst/>
              </a:prstGeom>
              <a:blipFill>
                <a:blip r:embed="rId6"/>
                <a:stretch>
                  <a:fillRect l="-1321" t="-6897" b="-224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2099730" y="5305190"/>
                <a:ext cx="6592714" cy="140807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900" dirty="0">
                    <a:latin typeface="DINPro" pitchFamily="34" charset="0"/>
                  </a:rPr>
                  <a:t>Here,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𝒂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,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𝒃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∈</m:t>
                    </m:r>
                    <m:sSup>
                      <m:sSupPr>
                        <m:ctrlPr>
                          <a:rPr lang="en-US" sz="19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𝑹</m:t>
                        </m:r>
                      </m:e>
                      <m:sup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𝒎</m:t>
                        </m:r>
                      </m:sup>
                    </m:sSup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  </m:t>
                    </m:r>
                  </m:oMath>
                </a14:m>
                <a:r>
                  <a:rPr lang="en-US" sz="1900" dirty="0">
                    <a:latin typeface="DINPro" pitchFamily="34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 ∀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𝒊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. </m:t>
                    </m:r>
                    <m:sSub>
                      <m:sSubPr>
                        <m:ctrlPr>
                          <a:rPr lang="en-US" sz="19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𝒂</m:t>
                        </m:r>
                      </m:e>
                      <m:sub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𝒊</m:t>
                        </m:r>
                      </m:sub>
                    </m:sSub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≤</m:t>
                    </m:r>
                    <m:sSub>
                      <m:sSubPr>
                        <m:ctrlPr>
                          <a:rPr lang="en-US" sz="19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𝒃</m:t>
                        </m:r>
                      </m:e>
                      <m:sub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𝒊</m:t>
                        </m:r>
                      </m:sub>
                    </m:sSub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  </m:t>
                    </m:r>
                  </m:oMath>
                </a14:m>
                <a:endParaRPr lang="en-US" sz="1900" dirty="0">
                  <a:latin typeface="DINPro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𝑹𝒆𝑳𝑼</m:t>
                    </m:r>
                    <m:d>
                      <m:dPr>
                        <m:ctrlPr>
                          <a:rPr lang="en-US" sz="19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𝒙</m:t>
                        </m:r>
                      </m:e>
                    </m:d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𝒎𝒂𝒙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𝟎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,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𝒙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sz="1900" b="1" i="1" dirty="0">
                  <a:latin typeface="Cambria Math"/>
                  <a:ea typeface="Cambria Math" charset="0"/>
                  <a:cs typeface="Cambria Math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900" b="1" i="1" baseline="30000">
                        <a:latin typeface="Cambria Math"/>
                        <a:ea typeface="Cambria Math" charset="0"/>
                        <a:cs typeface="Cambria Math" charset="0"/>
                      </a:rPr>
                      <m:t>#</m:t>
                    </m:r>
                  </m:oMath>
                </a14:m>
                <a:r>
                  <a:rPr lang="en-US" sz="1900" dirty="0">
                    <a:latin typeface="DINPro" pitchFamily="34" charset="0"/>
                  </a:rPr>
                  <a:t> denotes the effect of the operation on the box</a:t>
                </a: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9730" y="5305190"/>
                <a:ext cx="6592714" cy="1408078"/>
              </a:xfrm>
              <a:prstGeom prst="rect">
                <a:avLst/>
              </a:prstGeom>
              <a:blipFill>
                <a:blip r:embed="rId7"/>
                <a:stretch>
                  <a:fillRect l="-647" b="-34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Connector 14"/>
          <p:cNvCxnSpPr/>
          <p:nvPr/>
        </p:nvCxnSpPr>
        <p:spPr>
          <a:xfrm>
            <a:off x="2223910" y="2539996"/>
            <a:ext cx="79586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223910" y="3268130"/>
            <a:ext cx="79586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223909" y="4086574"/>
            <a:ext cx="79586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85AFD9-F8B4-4670-B082-BE0B789D8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4275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Box transformer is not exact!</a:t>
            </a:r>
          </a:p>
        </p:txBody>
      </p:sp>
      <p:sp>
        <p:nvSpPr>
          <p:cNvPr id="4" name="Oval 3"/>
          <p:cNvSpPr/>
          <p:nvPr/>
        </p:nvSpPr>
        <p:spPr>
          <a:xfrm>
            <a:off x="3410151" y="2735372"/>
            <a:ext cx="540000" cy="540000"/>
          </a:xfrm>
          <a:prstGeom prst="ellipse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410151" y="4535372"/>
            <a:ext cx="540000" cy="540000"/>
          </a:xfrm>
          <a:prstGeom prst="ellipse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211485" y="2735372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211485" y="4535372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3950151" y="3005372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950151" y="48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3871070" y="3196291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871070" y="3196291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145222" y="30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145222" y="48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3458285" y="2789372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8285" y="2789372"/>
                <a:ext cx="471988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5258285" y="27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8285" y="2789372"/>
                <a:ext cx="477310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3458285" y="45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8285" y="4589372"/>
                <a:ext cx="47731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5258285" y="45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8285" y="4589372"/>
                <a:ext cx="47731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4290018" y="2626060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0018" y="2626060"/>
                <a:ext cx="37702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4272953" y="4816835"/>
                <a:ext cx="5501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2953" y="4816835"/>
                <a:ext cx="550151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3958685" y="3984572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8685" y="3984572"/>
                <a:ext cx="377026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/>
              <p:cNvSpPr txBox="1"/>
              <p:nvPr/>
            </p:nvSpPr>
            <p:spPr>
              <a:xfrm>
                <a:off x="3958685" y="3085905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8685" y="3085905"/>
                <a:ext cx="377026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2300219" y="2626060"/>
                <a:ext cx="8787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[0,0.3]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0219" y="2626060"/>
                <a:ext cx="878766" cy="369332"/>
              </a:xfrm>
              <a:prstGeom prst="rect">
                <a:avLst/>
              </a:prstGeom>
              <a:blipFill>
                <a:blip r:embed="rId11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/>
              <p:cNvSpPr txBox="1"/>
              <p:nvPr/>
            </p:nvSpPr>
            <p:spPr>
              <a:xfrm>
                <a:off x="2231180" y="4810457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[0.1,0.4]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1" name="TextBox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180" y="4810457"/>
                <a:ext cx="1055097" cy="369332"/>
              </a:xfrm>
              <a:prstGeom prst="rect">
                <a:avLst/>
              </a:prstGeom>
              <a:blipFill>
                <a:blip r:embed="rId12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5290566" y="2362975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0566" y="2362975"/>
                <a:ext cx="377026" cy="3693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/>
              <p:cNvSpPr txBox="1"/>
              <p:nvPr/>
            </p:nvSpPr>
            <p:spPr>
              <a:xfrm>
                <a:off x="5362685" y="5062975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TextBox 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2685" y="5062975"/>
                <a:ext cx="377026" cy="3693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3205393" y="2087467"/>
                <a:ext cx="8787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[0,0.3]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5393" y="2087467"/>
                <a:ext cx="878767" cy="369332"/>
              </a:xfrm>
              <a:prstGeom prst="rect">
                <a:avLst/>
              </a:prstGeom>
              <a:blipFill>
                <a:blip r:embed="rId15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/>
              <p:cNvSpPr txBox="1"/>
              <p:nvPr/>
            </p:nvSpPr>
            <p:spPr>
              <a:xfrm>
                <a:off x="3238810" y="5379058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[0.1,0.4]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8810" y="5379058"/>
                <a:ext cx="1055097" cy="369332"/>
              </a:xfrm>
              <a:prstGeom prst="rect">
                <a:avLst/>
              </a:prstGeom>
              <a:blipFill>
                <a:blip r:embed="rId16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/>
              <p:cNvSpPr txBox="1"/>
              <p:nvPr/>
            </p:nvSpPr>
            <p:spPr>
              <a:xfrm>
                <a:off x="4945962" y="2079447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B050"/>
                          </a:solidFill>
                          <a:latin typeface="Cambria Math" charset="0"/>
                        </a:rPr>
                        <m:t>[0.1,0.7]</m:t>
                      </m:r>
                    </m:oMath>
                  </m:oMathPara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5962" y="2079447"/>
                <a:ext cx="1055097" cy="369332"/>
              </a:xfrm>
              <a:prstGeom prst="rect">
                <a:avLst/>
              </a:prstGeom>
              <a:blipFill>
                <a:blip r:embed="rId17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/>
              <p:cNvSpPr txBox="1"/>
              <p:nvPr/>
            </p:nvSpPr>
            <p:spPr>
              <a:xfrm>
                <a:off x="4854609" y="5387080"/>
                <a:ext cx="12282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B050"/>
                          </a:solidFill>
                          <a:latin typeface="Cambria Math" charset="0"/>
                        </a:rPr>
                        <m:t>[−0.4,0.2]</m:t>
                      </m:r>
                    </m:oMath>
                  </m:oMathPara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4609" y="5387080"/>
                <a:ext cx="1228221" cy="369332"/>
              </a:xfrm>
              <a:prstGeom prst="rect">
                <a:avLst/>
              </a:prstGeom>
              <a:blipFill>
                <a:blip r:embed="rId18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/>
              <p:cNvSpPr txBox="1"/>
              <p:nvPr/>
            </p:nvSpPr>
            <p:spPr>
              <a:xfrm>
                <a:off x="2207432" y="1386093"/>
                <a:ext cx="6673494" cy="369332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DINPro" pitchFamily="34" charset="0"/>
                  </a:rPr>
                  <a:t>We have 2 pixels </a:t>
                </a:r>
                <a:r>
                  <a:rPr lang="en-US" dirty="0">
                    <a:latin typeface="Cambria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)  </a:t>
                </a:r>
                <a:r>
                  <a:rPr lang="en-US" dirty="0">
                    <a:latin typeface="DINPro" pitchFamily="34" charset="0"/>
                  </a:rPr>
                  <a:t>as input ranging over </a:t>
                </a:r>
                <a:r>
                  <a:rPr lang="en-US" dirty="0">
                    <a:latin typeface="Cambria" panose="02040503050406030204" pitchFamily="18" charset="0"/>
                  </a:rPr>
                  <a:t>[0, 0.3] </a:t>
                </a:r>
                <a:r>
                  <a:rPr lang="en-US" dirty="0">
                    <a:latin typeface="DINPro" pitchFamily="34" charset="0"/>
                  </a:rPr>
                  <a:t>and </a:t>
                </a:r>
                <a:r>
                  <a:rPr lang="en-US" dirty="0">
                    <a:latin typeface="Cambria" panose="02040503050406030204" pitchFamily="18" charset="0"/>
                  </a:rPr>
                  <a:t>[0.1, 0.4]</a:t>
                </a:r>
              </a:p>
            </p:txBody>
          </p:sp>
        </mc:Choice>
        <mc:Fallback xmlns="">
          <p:sp>
            <p:nvSpPr>
              <p:cNvPr id="54" name="TextBox 5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7432" y="1386093"/>
                <a:ext cx="6673494" cy="369332"/>
              </a:xfrm>
              <a:prstGeom prst="rect">
                <a:avLst/>
              </a:prstGeom>
              <a:blipFill>
                <a:blip r:embed="rId19"/>
                <a:stretch>
                  <a:fillRect l="-731" t="-11475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/>
              <p:cNvSpPr/>
              <p:nvPr/>
            </p:nvSpPr>
            <p:spPr>
              <a:xfrm>
                <a:off x="7593820" y="2669907"/>
                <a:ext cx="16779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≤0.7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</p:txBody>
          </p:sp>
        </mc:Choice>
        <mc:Fallback xmlns="">
          <p:sp>
            <p:nvSpPr>
              <p:cNvPr id="57" name="Rectangle 5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3820" y="2669907"/>
                <a:ext cx="1677960" cy="369332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/>
              <p:cNvSpPr/>
              <p:nvPr/>
            </p:nvSpPr>
            <p:spPr>
              <a:xfrm>
                <a:off x="7435774" y="3022972"/>
                <a:ext cx="185108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−0.4≤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≤0.2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</p:txBody>
          </p:sp>
        </mc:Choice>
        <mc:Fallback xmlns="">
          <p:sp>
            <p:nvSpPr>
              <p:cNvPr id="58" name="Rectangle 5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35774" y="3022972"/>
                <a:ext cx="1851084" cy="369332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9" name="TextBox 58"/>
          <p:cNvSpPr txBox="1"/>
          <p:nvPr/>
        </p:nvSpPr>
        <p:spPr>
          <a:xfrm>
            <a:off x="7213602" y="2272133"/>
            <a:ext cx="1892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INPro-Bold" pitchFamily="34" charset="0"/>
              </a:rPr>
              <a:t>Bounds using Box: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259090" y="3645725"/>
            <a:ext cx="2416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INPro-Bold" pitchFamily="34" charset="0"/>
              </a:rPr>
              <a:t>Exact bounds would be: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/>
              <p:cNvSpPr/>
              <p:nvPr/>
            </p:nvSpPr>
            <p:spPr>
              <a:xfrm>
                <a:off x="7648370" y="4046072"/>
                <a:ext cx="1677959" cy="12003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≤0.3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≤0.4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</p:txBody>
          </p:sp>
        </mc:Choice>
        <mc:Fallback xmlns="">
          <p:sp>
            <p:nvSpPr>
              <p:cNvPr id="61" name="Rectangle 6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8370" y="4046072"/>
                <a:ext cx="1677959" cy="1200329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/>
              <p:cNvSpPr/>
              <p:nvPr/>
            </p:nvSpPr>
            <p:spPr>
              <a:xfrm>
                <a:off x="7394588" y="6153530"/>
                <a:ext cx="2644763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=0.7  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=−0.4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endParaRPr lang="en-US" dirty="0">
                  <a:sym typeface="Math B"/>
                </a:endParaRPr>
              </a:p>
            </p:txBody>
          </p:sp>
        </mc:Choice>
        <mc:Fallback xmlns="">
          <p:sp>
            <p:nvSpPr>
              <p:cNvPr id="63" name="Rectangle 6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4588" y="6153530"/>
                <a:ext cx="2644763" cy="646331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TextBox 63"/>
          <p:cNvSpPr txBox="1"/>
          <p:nvPr/>
        </p:nvSpPr>
        <p:spPr>
          <a:xfrm>
            <a:off x="7040850" y="5507289"/>
            <a:ext cx="2998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DINPro-Bold" pitchFamily="34" charset="0"/>
              </a:rPr>
              <a:t>This point is in the Box,</a:t>
            </a:r>
          </a:p>
          <a:p>
            <a:r>
              <a:rPr lang="en-US" dirty="0">
                <a:solidFill>
                  <a:srgbClr val="FF0000"/>
                </a:solidFill>
                <a:latin typeface="DINPro-Bold" pitchFamily="34" charset="0"/>
              </a:rPr>
              <a:t>but is infeasible: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41AFD7-0B46-4BAF-9459-232AD24F0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78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1" grpId="0"/>
      <p:bldP spid="63" grpId="0"/>
      <p:bldP spid="6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934" y="1547447"/>
            <a:ext cx="9347987" cy="462951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700" dirty="0"/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700" dirty="0">
                <a:latin typeface="DINPro" pitchFamily="34" charset="0"/>
              </a:rPr>
              <a:t>The Box transformer for the affine and </a:t>
            </a:r>
            <a:r>
              <a:rPr lang="en-US" sz="2700" dirty="0" err="1">
                <a:latin typeface="DINPro" pitchFamily="34" charset="0"/>
              </a:rPr>
              <a:t>ReLU</a:t>
            </a:r>
            <a:r>
              <a:rPr lang="en-US" sz="2700" dirty="0">
                <a:latin typeface="DINPro" pitchFamily="34" charset="0"/>
              </a:rPr>
              <a:t> computation</a:t>
            </a:r>
            <a:r>
              <a:rPr lang="en-US" sz="2700" dirty="0">
                <a:solidFill>
                  <a:srgbClr val="FF0000"/>
                </a:solidFill>
                <a:latin typeface="DINPro" pitchFamily="34" charset="0"/>
              </a:rPr>
              <a:t> may not be exact</a:t>
            </a:r>
            <a:r>
              <a:rPr lang="en-US" sz="2700" dirty="0">
                <a:latin typeface="DINPro" pitchFamily="34" charset="0"/>
              </a:rPr>
              <a:t>! as it ignores relationship between neurons. Nonetheless, it may be </a:t>
            </a:r>
            <a:r>
              <a:rPr lang="en-US" sz="2700" dirty="0">
                <a:solidFill>
                  <a:srgbClr val="00B050"/>
                </a:solidFill>
                <a:latin typeface="DINPro" pitchFamily="34" charset="0"/>
              </a:rPr>
              <a:t>enough to verify the property of interest</a:t>
            </a:r>
            <a:r>
              <a:rPr lang="en-US" sz="2700" dirty="0">
                <a:latin typeface="DINPro" pitchFamily="34" charset="0"/>
              </a:rPr>
              <a:t>.</a:t>
            </a:r>
          </a:p>
          <a:p>
            <a:pPr marL="0" indent="0">
              <a:buNone/>
            </a:pPr>
            <a:endParaRPr lang="en-US" sz="2700" dirty="0">
              <a:latin typeface="DINPro" pitchFamily="34" charset="0"/>
            </a:endParaRPr>
          </a:p>
          <a:p>
            <a:pPr marL="0" indent="0">
              <a:buNone/>
            </a:pPr>
            <a:r>
              <a:rPr lang="en-US" sz="2700" dirty="0">
                <a:latin typeface="DINPro" pitchFamily="34" charset="0"/>
              </a:rPr>
              <a:t>Lets see this next.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152650" y="365127"/>
            <a:ext cx="7886700" cy="930275"/>
          </a:xfrm>
        </p:spPr>
        <p:txBody>
          <a:bodyPr>
            <a:normAutofit/>
          </a:bodyPr>
          <a:lstStyle/>
          <a:p>
            <a:r>
              <a:rPr lang="en-US" dirty="0"/>
              <a:t>			Key Point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97EA62-EF31-452D-B0C5-86E87881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1247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Box </a:t>
            </a:r>
            <a:r>
              <a:rPr lang="en-US" dirty="0">
                <a:solidFill>
                  <a:srgbClr val="00B050"/>
                </a:solidFill>
              </a:rPr>
              <a:t>succeeds</a:t>
            </a:r>
            <a:r>
              <a:rPr lang="en-US" dirty="0"/>
              <a:t> in verifying robustness</a:t>
            </a:r>
          </a:p>
        </p:txBody>
      </p:sp>
      <p:sp>
        <p:nvSpPr>
          <p:cNvPr id="4" name="Oval 3"/>
          <p:cNvSpPr/>
          <p:nvPr/>
        </p:nvSpPr>
        <p:spPr>
          <a:xfrm>
            <a:off x="3410151" y="2735372"/>
            <a:ext cx="540000" cy="540000"/>
          </a:xfrm>
          <a:prstGeom prst="ellipse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410151" y="4535372"/>
            <a:ext cx="540000" cy="540000"/>
          </a:xfrm>
          <a:prstGeom prst="ellipse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211485" y="2735372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211485" y="4535372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011485" y="2735372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011485" y="4535372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811485" y="2735372"/>
            <a:ext cx="540000" cy="54000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811485" y="4535372"/>
            <a:ext cx="540000" cy="54000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>
            <a:stCxn id="8" idx="6"/>
            <a:endCxn id="11" idx="2"/>
          </p:cNvCxnSpPr>
          <p:nvPr/>
        </p:nvCxnSpPr>
        <p:spPr>
          <a:xfrm>
            <a:off x="3950151" y="3005372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950151" y="48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751485" y="48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551485" y="48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7"/>
            <a:endCxn id="11" idx="3"/>
          </p:cNvCxnSpPr>
          <p:nvPr/>
        </p:nvCxnSpPr>
        <p:spPr>
          <a:xfrm flipV="1">
            <a:off x="3871070" y="3196291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8" idx="5"/>
          </p:cNvCxnSpPr>
          <p:nvPr/>
        </p:nvCxnSpPr>
        <p:spPr>
          <a:xfrm>
            <a:off x="3871070" y="3196291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145222" y="30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145222" y="4805372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3458285" y="2789372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8285" y="2789372"/>
                <a:ext cx="471988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5258285" y="27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8285" y="2789372"/>
                <a:ext cx="477310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7058285" y="27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285" y="2789372"/>
                <a:ext cx="477310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3458285" y="45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8285" y="4589372"/>
                <a:ext cx="47731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5258285" y="45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8285" y="4589372"/>
                <a:ext cx="47731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7058285" y="4589372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285" y="4589372"/>
                <a:ext cx="477310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4290018" y="2626060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0018" y="2626060"/>
                <a:ext cx="377026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5695485" y="2592196"/>
                <a:ext cx="13012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</a:rPr>
                        <m:t>max</m:t>
                      </m:r>
                      <m:r>
                        <a:rPr lang="en-US" i="1">
                          <a:latin typeface="Cambria Math" charset="0"/>
                        </a:rPr>
                        <m:t>⁡(0,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5485" y="2592196"/>
                <a:ext cx="1301254" cy="369332"/>
              </a:xfrm>
              <a:prstGeom prst="rect">
                <a:avLst/>
              </a:prstGeom>
              <a:blipFill>
                <a:blip r:embed="rId9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Connector 29"/>
          <p:cNvCxnSpPr/>
          <p:nvPr/>
        </p:nvCxnSpPr>
        <p:spPr>
          <a:xfrm>
            <a:off x="5751485" y="3005372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7551485" y="3005375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472285" y="3196172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472285" y="3196172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/>
              <p:cNvSpPr txBox="1"/>
              <p:nvPr/>
            </p:nvSpPr>
            <p:spPr>
              <a:xfrm>
                <a:off x="7889885" y="2626063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9885" y="2626063"/>
                <a:ext cx="377026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>
                <a:off x="4272953" y="4816835"/>
                <a:ext cx="5501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2953" y="4816835"/>
                <a:ext cx="550151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7871886" y="4816836"/>
                <a:ext cx="5501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1886" y="4816836"/>
                <a:ext cx="550151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5693885" y="4827397"/>
                <a:ext cx="13012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</a:rPr>
                        <m:t>max</m:t>
                      </m:r>
                      <m:r>
                        <a:rPr lang="en-US" i="1">
                          <a:latin typeface="Cambria Math" charset="0"/>
                        </a:rPr>
                        <m:t>⁡(0,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3885" y="4827397"/>
                <a:ext cx="1301254" cy="369332"/>
              </a:xfrm>
              <a:prstGeom prst="rect">
                <a:avLst/>
              </a:prstGeom>
              <a:blipFill>
                <a:blip r:embed="rId1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/>
              <p:cNvSpPr txBox="1"/>
              <p:nvPr/>
            </p:nvSpPr>
            <p:spPr>
              <a:xfrm>
                <a:off x="3958685" y="3984572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8685" y="3984572"/>
                <a:ext cx="377026" cy="3693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7558685" y="3984572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8685" y="3984572"/>
                <a:ext cx="377026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3958685" y="3085905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8685" y="3085905"/>
                <a:ext cx="377026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/>
              <p:cNvSpPr txBox="1"/>
              <p:nvPr/>
            </p:nvSpPr>
            <p:spPr>
              <a:xfrm>
                <a:off x="7558685" y="3084572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1" name="TextBox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8685" y="3084572"/>
                <a:ext cx="377026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2300219" y="2626060"/>
                <a:ext cx="8787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[0,0.3]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0219" y="2626060"/>
                <a:ext cx="878766" cy="369332"/>
              </a:xfrm>
              <a:prstGeom prst="rect">
                <a:avLst/>
              </a:prstGeom>
              <a:blipFill>
                <a:blip r:embed="rId18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2231180" y="4810457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[0.1,0.4]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180" y="4810457"/>
                <a:ext cx="1055097" cy="369332"/>
              </a:xfrm>
              <a:prstGeom prst="rect">
                <a:avLst/>
              </a:prstGeom>
              <a:blipFill>
                <a:blip r:embed="rId19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/>
              <p:cNvSpPr txBox="1"/>
              <p:nvPr/>
            </p:nvSpPr>
            <p:spPr>
              <a:xfrm>
                <a:off x="5290566" y="2362975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TextBox 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0566" y="2362975"/>
                <a:ext cx="377026" cy="369332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/>
              <p:cNvSpPr txBox="1"/>
              <p:nvPr/>
            </p:nvSpPr>
            <p:spPr>
              <a:xfrm>
                <a:off x="8890685" y="2362975"/>
                <a:ext cx="5421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5" name="Text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0685" y="2362975"/>
                <a:ext cx="542136" cy="369332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5362685" y="5062975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2685" y="5062975"/>
                <a:ext cx="377026" cy="369332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/>
              <p:cNvSpPr txBox="1"/>
              <p:nvPr/>
            </p:nvSpPr>
            <p:spPr>
              <a:xfrm>
                <a:off x="8742555" y="5062975"/>
                <a:ext cx="7152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42555" y="5062975"/>
                <a:ext cx="715260" cy="369332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/>
              <p:cNvSpPr txBox="1"/>
              <p:nvPr/>
            </p:nvSpPr>
            <p:spPr>
              <a:xfrm>
                <a:off x="3205393" y="2087467"/>
                <a:ext cx="8787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[0,0.3]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5393" y="2087467"/>
                <a:ext cx="878767" cy="369332"/>
              </a:xfrm>
              <a:prstGeom prst="rect">
                <a:avLst/>
              </a:prstGeom>
              <a:blipFill>
                <a:blip r:embed="rId24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/>
              <p:cNvSpPr txBox="1"/>
              <p:nvPr/>
            </p:nvSpPr>
            <p:spPr>
              <a:xfrm>
                <a:off x="3238810" y="5379058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[0.1,0.4]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8810" y="5379058"/>
                <a:ext cx="1055097" cy="369332"/>
              </a:xfrm>
              <a:prstGeom prst="rect">
                <a:avLst/>
              </a:prstGeom>
              <a:blipFill>
                <a:blip r:embed="rId25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/>
              <p:cNvSpPr txBox="1"/>
              <p:nvPr/>
            </p:nvSpPr>
            <p:spPr>
              <a:xfrm>
                <a:off x="4945962" y="2079447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[0.1,0.7]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5962" y="2079447"/>
                <a:ext cx="1055097" cy="369332"/>
              </a:xfrm>
              <a:prstGeom prst="rect">
                <a:avLst/>
              </a:prstGeom>
              <a:blipFill>
                <a:blip r:embed="rId26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/>
              <p:cNvSpPr txBox="1"/>
              <p:nvPr/>
            </p:nvSpPr>
            <p:spPr>
              <a:xfrm>
                <a:off x="4854609" y="5387080"/>
                <a:ext cx="12282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[−0.4,0.2]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1" name="TextBox 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4609" y="5387080"/>
                <a:ext cx="1228221" cy="369332"/>
              </a:xfrm>
              <a:prstGeom prst="rect">
                <a:avLst/>
              </a:prstGeom>
              <a:blipFill>
                <a:blip r:embed="rId27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/>
              <p:cNvSpPr txBox="1"/>
              <p:nvPr/>
            </p:nvSpPr>
            <p:spPr>
              <a:xfrm>
                <a:off x="6846952" y="2087469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[0.1,0.7]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2" name="Text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46952" y="2087469"/>
                <a:ext cx="1055097" cy="369332"/>
              </a:xfrm>
              <a:prstGeom prst="rect">
                <a:avLst/>
              </a:prstGeom>
              <a:blipFill>
                <a:blip r:embed="rId28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/>
              <p:cNvSpPr txBox="1"/>
              <p:nvPr/>
            </p:nvSpPr>
            <p:spPr>
              <a:xfrm>
                <a:off x="6912456" y="5379060"/>
                <a:ext cx="8787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[0,0.2]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3" name="TextBox 5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2456" y="5379060"/>
                <a:ext cx="878767" cy="369332"/>
              </a:xfrm>
              <a:prstGeom prst="rect">
                <a:avLst/>
              </a:prstGeom>
              <a:blipFill>
                <a:blip r:embed="rId29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/>
              <p:cNvSpPr txBox="1"/>
              <p:nvPr/>
            </p:nvSpPr>
            <p:spPr>
              <a:xfrm>
                <a:off x="8667732" y="2079449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[0.6,1.4]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4" name="TextBox 5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7732" y="2079449"/>
                <a:ext cx="1055097" cy="369332"/>
              </a:xfrm>
              <a:prstGeom prst="rect">
                <a:avLst/>
              </a:prstGeom>
              <a:blipFill>
                <a:blip r:embed="rId30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/>
              <p:cNvSpPr txBox="1"/>
              <p:nvPr/>
            </p:nvSpPr>
            <p:spPr>
              <a:xfrm>
                <a:off x="8693128" y="5379060"/>
                <a:ext cx="12282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[−0.6,0.2]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5" name="TextBox 5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3128" y="5379060"/>
                <a:ext cx="1228221" cy="369332"/>
              </a:xfrm>
              <a:prstGeom prst="rect">
                <a:avLst/>
              </a:prstGeom>
              <a:blipFill>
                <a:blip r:embed="rId31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/>
              <p:cNvSpPr txBox="1"/>
              <p:nvPr/>
            </p:nvSpPr>
            <p:spPr>
              <a:xfrm>
                <a:off x="0" y="6080669"/>
                <a:ext cx="12191999" cy="369332"/>
              </a:xfrm>
              <a:prstGeom prst="rect">
                <a:avLst/>
              </a:prstGeom>
              <a:solidFill>
                <a:schemeClr val="accent6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Using Box, we succeed in proving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sub>
                    </m:sSub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holds for all inputs. This is because </a:t>
                </a:r>
                <a:r>
                  <a:rPr lang="en-US" b="1" dirty="0">
                    <a:solidFill>
                      <a:schemeClr val="bg1"/>
                    </a:solidFill>
                    <a:latin typeface="Cambria" panose="02040503050406030204" pitchFamily="18" charset="0"/>
                  </a:rPr>
                  <a:t>[0.6,1.4] &gt; [-0.6, 0.2]</a:t>
                </a:r>
                <a:r>
                  <a:rPr lang="en-US" dirty="0">
                    <a:solidFill>
                      <a:schemeClr val="bg1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56" name="TextBox 5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080669"/>
                <a:ext cx="12191999" cy="369332"/>
              </a:xfrm>
              <a:prstGeom prst="rect">
                <a:avLst/>
              </a:prstGeom>
              <a:blipFill>
                <a:blip r:embed="rId32"/>
                <a:stretch>
                  <a:fillRect t="-11475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/>
              <p:cNvSpPr txBox="1"/>
              <p:nvPr/>
            </p:nvSpPr>
            <p:spPr>
              <a:xfrm>
                <a:off x="8858427" y="2792580"/>
                <a:ext cx="4660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8" name="TextBox 5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8427" y="2792580"/>
                <a:ext cx="466090" cy="369332"/>
              </a:xfrm>
              <a:prstGeom prst="rect">
                <a:avLst/>
              </a:prstGeom>
              <a:blipFill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/>
              <p:cNvSpPr txBox="1"/>
              <p:nvPr/>
            </p:nvSpPr>
            <p:spPr>
              <a:xfrm>
                <a:off x="8858428" y="4592580"/>
                <a:ext cx="4660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9" name="TextBox 5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8428" y="4592580"/>
                <a:ext cx="466090" cy="369332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/>
              <p:cNvSpPr txBox="1"/>
              <p:nvPr/>
            </p:nvSpPr>
            <p:spPr>
              <a:xfrm>
                <a:off x="2207432" y="1386093"/>
                <a:ext cx="6673494" cy="369332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DINPro" pitchFamily="34" charset="0"/>
                  </a:rPr>
                  <a:t>We have 2 pixels </a:t>
                </a:r>
                <a:r>
                  <a:rPr lang="en-US" dirty="0">
                    <a:latin typeface="Cambria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)  </a:t>
                </a:r>
                <a:r>
                  <a:rPr lang="en-US" dirty="0">
                    <a:latin typeface="DINPro" pitchFamily="34" charset="0"/>
                  </a:rPr>
                  <a:t>as input ranging over </a:t>
                </a:r>
                <a:r>
                  <a:rPr lang="en-US" dirty="0">
                    <a:latin typeface="Cambria" panose="02040503050406030204" pitchFamily="18" charset="0"/>
                  </a:rPr>
                  <a:t>[0, 0.3] </a:t>
                </a:r>
                <a:r>
                  <a:rPr lang="en-US" dirty="0">
                    <a:latin typeface="DINPro" pitchFamily="34" charset="0"/>
                  </a:rPr>
                  <a:t>and </a:t>
                </a:r>
                <a:r>
                  <a:rPr lang="en-US" dirty="0">
                    <a:latin typeface="Cambria" panose="02040503050406030204" pitchFamily="18" charset="0"/>
                  </a:rPr>
                  <a:t>[0.1, 0.4]</a:t>
                </a:r>
              </a:p>
            </p:txBody>
          </p:sp>
        </mc:Choice>
        <mc:Fallback xmlns="">
          <p:sp>
            <p:nvSpPr>
              <p:cNvPr id="60" name="TextBox 5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7432" y="1386093"/>
                <a:ext cx="6673494" cy="369332"/>
              </a:xfrm>
              <a:prstGeom prst="rect">
                <a:avLst/>
              </a:prstGeom>
              <a:blipFill>
                <a:blip r:embed="rId35"/>
                <a:stretch>
                  <a:fillRect l="-731" t="-11475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17E12F-EA5C-4546-B875-F9B938C41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230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  <p:bldP spid="54" grpId="0"/>
      <p:bldP spid="55" grpId="0"/>
      <p:bldP spid="5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Box </a:t>
            </a:r>
            <a:r>
              <a:rPr lang="en-US" dirty="0">
                <a:solidFill>
                  <a:srgbClr val="FF0000"/>
                </a:solidFill>
              </a:rPr>
              <a:t>fails</a:t>
            </a:r>
            <a:r>
              <a:rPr lang="en-US" dirty="0"/>
              <a:t> in verifying robustness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/>
              <p:cNvSpPr txBox="1"/>
              <p:nvPr/>
            </p:nvSpPr>
            <p:spPr>
              <a:xfrm>
                <a:off x="0" y="6080669"/>
                <a:ext cx="12155423" cy="369332"/>
              </a:xfrm>
              <a:prstGeom prst="rect">
                <a:avLst/>
              </a:prstGeom>
              <a:solidFill>
                <a:srgbClr val="C00000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Box fails to prove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sub>
                    </m:sSub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holds, even though property actually holds. This is because </a:t>
                </a:r>
                <a:r>
                  <a:rPr lang="en-US" b="1" dirty="0">
                    <a:solidFill>
                      <a:schemeClr val="bg1"/>
                    </a:solidFill>
                    <a:latin typeface="Cambria" panose="02040503050406030204" pitchFamily="18" charset="0"/>
                  </a:rPr>
                  <a:t>[0.6,2.3] is not &gt; [-0.9, 0.8]</a:t>
                </a:r>
                <a:r>
                  <a:rPr lang="en-US" dirty="0">
                    <a:solidFill>
                      <a:schemeClr val="bg1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56" name="TextBox 5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080669"/>
                <a:ext cx="12155423" cy="369332"/>
              </a:xfrm>
              <a:prstGeom prst="rect">
                <a:avLst/>
              </a:prstGeom>
              <a:blipFill>
                <a:blip r:embed="rId3"/>
                <a:stretch>
                  <a:fillRect t="-11475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" name="TextBox 56"/>
          <p:cNvSpPr txBox="1"/>
          <p:nvPr/>
        </p:nvSpPr>
        <p:spPr>
          <a:xfrm>
            <a:off x="2207432" y="1386093"/>
            <a:ext cx="733675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DINPro" pitchFamily="34" charset="0"/>
              </a:rPr>
              <a:t>Let us </a:t>
            </a:r>
            <a:r>
              <a:rPr lang="en-US" dirty="0">
                <a:solidFill>
                  <a:srgbClr val="FF0000"/>
                </a:solidFill>
                <a:latin typeface="DINPro-Bold" pitchFamily="34" charset="0"/>
              </a:rPr>
              <a:t>slightly increase </a:t>
            </a:r>
            <a:r>
              <a:rPr lang="en-US" dirty="0">
                <a:latin typeface="DINPro" pitchFamily="34" charset="0"/>
              </a:rPr>
              <a:t>the range of the input pixels to </a:t>
            </a:r>
            <a:r>
              <a:rPr lang="en-US" dirty="0">
                <a:latin typeface="Cambria" panose="02040503050406030204" pitchFamily="18" charset="0"/>
              </a:rPr>
              <a:t>[0, </a:t>
            </a:r>
            <a:r>
              <a:rPr lang="en-US" b="1" dirty="0">
                <a:latin typeface="Cambria" panose="02040503050406030204" pitchFamily="18" charset="0"/>
              </a:rPr>
              <a:t>0.6</a:t>
            </a:r>
            <a:r>
              <a:rPr lang="en-US" dirty="0">
                <a:latin typeface="Cambria" panose="02040503050406030204" pitchFamily="18" charset="0"/>
              </a:rPr>
              <a:t>] </a:t>
            </a:r>
            <a:r>
              <a:rPr lang="en-US" dirty="0">
                <a:latin typeface="DINPro" pitchFamily="34" charset="0"/>
              </a:rPr>
              <a:t>and </a:t>
            </a:r>
            <a:r>
              <a:rPr lang="en-US" dirty="0">
                <a:latin typeface="Cambria" panose="02040503050406030204" pitchFamily="18" charset="0"/>
              </a:rPr>
              <a:t>[0.1, </a:t>
            </a:r>
            <a:r>
              <a:rPr lang="en-US" b="1" dirty="0">
                <a:latin typeface="Cambria" panose="02040503050406030204" pitchFamily="18" charset="0"/>
              </a:rPr>
              <a:t>0.7</a:t>
            </a:r>
            <a:r>
              <a:rPr lang="en-US" dirty="0">
                <a:latin typeface="Cambria" panose="02040503050406030204" pitchFamily="18" charset="0"/>
              </a:rPr>
              <a:t>]</a:t>
            </a:r>
          </a:p>
        </p:txBody>
      </p:sp>
      <p:sp>
        <p:nvSpPr>
          <p:cNvPr id="58" name="Oval 57"/>
          <p:cNvSpPr/>
          <p:nvPr/>
        </p:nvSpPr>
        <p:spPr>
          <a:xfrm>
            <a:off x="3406360" y="2736523"/>
            <a:ext cx="540000" cy="540000"/>
          </a:xfrm>
          <a:prstGeom prst="ellipse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3406360" y="4536523"/>
            <a:ext cx="540000" cy="540000"/>
          </a:xfrm>
          <a:prstGeom prst="ellipse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5207694" y="2736523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207694" y="4536523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7007694" y="2736523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7007694" y="4536523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8807694" y="2736523"/>
            <a:ext cx="540000" cy="54000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8807694" y="4536523"/>
            <a:ext cx="540000" cy="54000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/>
          <p:cNvCxnSpPr>
            <a:stCxn id="62" idx="6"/>
            <a:endCxn id="65" idx="2"/>
          </p:cNvCxnSpPr>
          <p:nvPr/>
        </p:nvCxnSpPr>
        <p:spPr>
          <a:xfrm>
            <a:off x="3946360" y="3006523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946360" y="4806523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747694" y="4806523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7547694" y="4806523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3" idx="7"/>
            <a:endCxn id="65" idx="3"/>
          </p:cNvCxnSpPr>
          <p:nvPr/>
        </p:nvCxnSpPr>
        <p:spPr>
          <a:xfrm flipV="1">
            <a:off x="3867279" y="3197442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62" idx="5"/>
          </p:cNvCxnSpPr>
          <p:nvPr/>
        </p:nvCxnSpPr>
        <p:spPr>
          <a:xfrm>
            <a:off x="3867279" y="3197442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2141431" y="3006523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141431" y="4806523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/>
              <p:cNvSpPr txBox="1"/>
              <p:nvPr/>
            </p:nvSpPr>
            <p:spPr>
              <a:xfrm>
                <a:off x="3454494" y="2790523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4" name="TextBox 7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4494" y="2790523"/>
                <a:ext cx="471988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/>
              <p:cNvSpPr txBox="1"/>
              <p:nvPr/>
            </p:nvSpPr>
            <p:spPr>
              <a:xfrm>
                <a:off x="5254494" y="2790523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5" name="TextBox 7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4494" y="2790523"/>
                <a:ext cx="47731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TextBox 75"/>
              <p:cNvSpPr txBox="1"/>
              <p:nvPr/>
            </p:nvSpPr>
            <p:spPr>
              <a:xfrm>
                <a:off x="7054494" y="2790523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6" name="TextBox 7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4494" y="2790523"/>
                <a:ext cx="47731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/>
              <p:cNvSpPr txBox="1"/>
              <p:nvPr/>
            </p:nvSpPr>
            <p:spPr>
              <a:xfrm>
                <a:off x="3454494" y="4590523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7" name="TextBox 7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4494" y="4590523"/>
                <a:ext cx="477310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/>
              <p:cNvSpPr txBox="1"/>
              <p:nvPr/>
            </p:nvSpPr>
            <p:spPr>
              <a:xfrm>
                <a:off x="5254494" y="4590523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9" name="TextBox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4494" y="4590523"/>
                <a:ext cx="477310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TextBox 79"/>
              <p:cNvSpPr txBox="1"/>
              <p:nvPr/>
            </p:nvSpPr>
            <p:spPr>
              <a:xfrm>
                <a:off x="7054494" y="4590523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0" name="TextBox 7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4494" y="4590523"/>
                <a:ext cx="477310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/>
              <p:cNvSpPr txBox="1"/>
              <p:nvPr/>
            </p:nvSpPr>
            <p:spPr>
              <a:xfrm>
                <a:off x="4286227" y="2627211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2" name="TextBox 8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6227" y="2627211"/>
                <a:ext cx="377026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5691694" y="2593347"/>
                <a:ext cx="13012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</a:rPr>
                        <m:t>max</m:t>
                      </m:r>
                      <m:r>
                        <a:rPr lang="en-US" i="1">
                          <a:latin typeface="Cambria Math" charset="0"/>
                        </a:rPr>
                        <m:t>⁡(0,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1694" y="2593347"/>
                <a:ext cx="1301254" cy="369332"/>
              </a:xfrm>
              <a:prstGeom prst="rect">
                <a:avLst/>
              </a:prstGeom>
              <a:blipFill>
                <a:blip r:embed="rId11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4" name="Straight Connector 83"/>
          <p:cNvCxnSpPr/>
          <p:nvPr/>
        </p:nvCxnSpPr>
        <p:spPr>
          <a:xfrm>
            <a:off x="5747694" y="3006523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7547694" y="3006526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V="1">
            <a:off x="7468494" y="3197323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7468494" y="3197323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/>
              <p:cNvSpPr txBox="1"/>
              <p:nvPr/>
            </p:nvSpPr>
            <p:spPr>
              <a:xfrm>
                <a:off x="7886094" y="2627214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8" name="TextBox 8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6094" y="2627214"/>
                <a:ext cx="377026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/>
              <p:cNvSpPr txBox="1"/>
              <p:nvPr/>
            </p:nvSpPr>
            <p:spPr>
              <a:xfrm>
                <a:off x="4269162" y="4817986"/>
                <a:ext cx="5501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162" y="4817986"/>
                <a:ext cx="550151" cy="3693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TextBox 89"/>
              <p:cNvSpPr txBox="1"/>
              <p:nvPr/>
            </p:nvSpPr>
            <p:spPr>
              <a:xfrm>
                <a:off x="7868095" y="4817987"/>
                <a:ext cx="5501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0" name="TextBox 8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8095" y="4817987"/>
                <a:ext cx="550151" cy="3693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1" name="TextBox 90"/>
              <p:cNvSpPr txBox="1"/>
              <p:nvPr/>
            </p:nvSpPr>
            <p:spPr>
              <a:xfrm>
                <a:off x="5690094" y="4828548"/>
                <a:ext cx="13012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</a:rPr>
                        <m:t>max</m:t>
                      </m:r>
                      <m:r>
                        <a:rPr lang="en-US" i="1">
                          <a:latin typeface="Cambria Math" charset="0"/>
                        </a:rPr>
                        <m:t>⁡(0,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1" name="TextBox 9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0094" y="4828548"/>
                <a:ext cx="1301254" cy="369332"/>
              </a:xfrm>
              <a:prstGeom prst="rect">
                <a:avLst/>
              </a:prstGeom>
              <a:blipFill>
                <a:blip r:embed="rId15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/>
              <p:cNvSpPr txBox="1"/>
              <p:nvPr/>
            </p:nvSpPr>
            <p:spPr>
              <a:xfrm>
                <a:off x="3954894" y="3985723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2" name="TextBox 9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4894" y="3985723"/>
                <a:ext cx="377026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TextBox 92"/>
              <p:cNvSpPr txBox="1"/>
              <p:nvPr/>
            </p:nvSpPr>
            <p:spPr>
              <a:xfrm>
                <a:off x="7554894" y="3985723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3" name="TextBox 9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4894" y="3985723"/>
                <a:ext cx="377026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4" name="TextBox 93"/>
              <p:cNvSpPr txBox="1"/>
              <p:nvPr/>
            </p:nvSpPr>
            <p:spPr>
              <a:xfrm>
                <a:off x="3954894" y="3087056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4" name="TextBox 9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4894" y="3087056"/>
                <a:ext cx="377026" cy="369332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7554894" y="3085723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4894" y="3085723"/>
                <a:ext cx="377026" cy="369332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TextBox 95"/>
              <p:cNvSpPr txBox="1"/>
              <p:nvPr/>
            </p:nvSpPr>
            <p:spPr>
              <a:xfrm>
                <a:off x="2296429" y="2627211"/>
                <a:ext cx="8787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[0,0.6]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6" name="TextBox 9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6429" y="2627211"/>
                <a:ext cx="878767" cy="369332"/>
              </a:xfrm>
              <a:prstGeom prst="rect">
                <a:avLst/>
              </a:prstGeom>
              <a:blipFill>
                <a:blip r:embed="rId20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7" name="TextBox 96"/>
              <p:cNvSpPr txBox="1"/>
              <p:nvPr/>
            </p:nvSpPr>
            <p:spPr>
              <a:xfrm>
                <a:off x="2227389" y="4811608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[0.1,0.7]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7" name="TextBox 9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7389" y="4811608"/>
                <a:ext cx="1055097" cy="369332"/>
              </a:xfrm>
              <a:prstGeom prst="rect">
                <a:avLst/>
              </a:prstGeom>
              <a:blipFill>
                <a:blip r:embed="rId21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8" name="TextBox 97"/>
              <p:cNvSpPr txBox="1"/>
              <p:nvPr/>
            </p:nvSpPr>
            <p:spPr>
              <a:xfrm>
                <a:off x="5286775" y="2364126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8" name="TextBox 9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6775" y="2364126"/>
                <a:ext cx="377026" cy="369332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9" name="TextBox 98"/>
              <p:cNvSpPr txBox="1"/>
              <p:nvPr/>
            </p:nvSpPr>
            <p:spPr>
              <a:xfrm>
                <a:off x="8886894" y="2364126"/>
                <a:ext cx="5421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9" name="TextBox 9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86894" y="2364126"/>
                <a:ext cx="542136" cy="369332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TextBox 99"/>
              <p:cNvSpPr txBox="1"/>
              <p:nvPr/>
            </p:nvSpPr>
            <p:spPr>
              <a:xfrm>
                <a:off x="5358894" y="5064126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0" name="TextBox 9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8894" y="5064126"/>
                <a:ext cx="377026" cy="369332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TextBox 100"/>
              <p:cNvSpPr txBox="1"/>
              <p:nvPr/>
            </p:nvSpPr>
            <p:spPr>
              <a:xfrm>
                <a:off x="8738764" y="5064126"/>
                <a:ext cx="7152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1" name="TextBox 10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8764" y="5064126"/>
                <a:ext cx="715260" cy="369332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TextBox 101"/>
              <p:cNvSpPr txBox="1"/>
              <p:nvPr/>
            </p:nvSpPr>
            <p:spPr>
              <a:xfrm>
                <a:off x="3212891" y="2088618"/>
                <a:ext cx="8787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[0,0.6]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2" name="TextBox 10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2891" y="2088618"/>
                <a:ext cx="878767" cy="369332"/>
              </a:xfrm>
              <a:prstGeom prst="rect">
                <a:avLst/>
              </a:prstGeom>
              <a:blipFill>
                <a:blip r:embed="rId26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TextBox 102"/>
              <p:cNvSpPr txBox="1"/>
              <p:nvPr/>
            </p:nvSpPr>
            <p:spPr>
              <a:xfrm>
                <a:off x="3235019" y="5380209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[0.1,0.7]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3" name="TextBox 10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019" y="5380209"/>
                <a:ext cx="1055097" cy="369332"/>
              </a:xfrm>
              <a:prstGeom prst="rect">
                <a:avLst/>
              </a:prstGeom>
              <a:blipFill>
                <a:blip r:embed="rId27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TextBox 103"/>
              <p:cNvSpPr txBox="1"/>
              <p:nvPr/>
            </p:nvSpPr>
            <p:spPr>
              <a:xfrm>
                <a:off x="4953460" y="2080598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[0.1,1.3]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4" name="TextBox 10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3460" y="2080598"/>
                <a:ext cx="1055097" cy="369332"/>
              </a:xfrm>
              <a:prstGeom prst="rect">
                <a:avLst/>
              </a:prstGeom>
              <a:blipFill>
                <a:blip r:embed="rId28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TextBox 104"/>
              <p:cNvSpPr txBox="1"/>
              <p:nvPr/>
            </p:nvSpPr>
            <p:spPr>
              <a:xfrm>
                <a:off x="4850818" y="5388231"/>
                <a:ext cx="12282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[−0.7,0.5]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5" name="TextBox 10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0818" y="5388231"/>
                <a:ext cx="1228221" cy="369332"/>
              </a:xfrm>
              <a:prstGeom prst="rect">
                <a:avLst/>
              </a:prstGeom>
              <a:blipFill>
                <a:blip r:embed="rId29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TextBox 105"/>
              <p:cNvSpPr txBox="1"/>
              <p:nvPr/>
            </p:nvSpPr>
            <p:spPr>
              <a:xfrm>
                <a:off x="6854450" y="2088620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[0.1,1.3]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6" name="TextBox 10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4450" y="2088620"/>
                <a:ext cx="1055097" cy="369332"/>
              </a:xfrm>
              <a:prstGeom prst="rect">
                <a:avLst/>
              </a:prstGeom>
              <a:blipFill>
                <a:blip r:embed="rId30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7" name="TextBox 106"/>
              <p:cNvSpPr txBox="1"/>
              <p:nvPr/>
            </p:nvSpPr>
            <p:spPr>
              <a:xfrm>
                <a:off x="6908665" y="5380211"/>
                <a:ext cx="8787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[0,0.5]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7" name="TextBox 10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8665" y="5380211"/>
                <a:ext cx="878767" cy="369332"/>
              </a:xfrm>
              <a:prstGeom prst="rect">
                <a:avLst/>
              </a:prstGeom>
              <a:blipFill>
                <a:blip r:embed="rId31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8" name="TextBox 107"/>
              <p:cNvSpPr txBox="1"/>
              <p:nvPr/>
            </p:nvSpPr>
            <p:spPr>
              <a:xfrm>
                <a:off x="8675230" y="2080600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[0.6,2.3]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8" name="TextBox 10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5230" y="2080600"/>
                <a:ext cx="1055097" cy="369332"/>
              </a:xfrm>
              <a:prstGeom prst="rect">
                <a:avLst/>
              </a:prstGeom>
              <a:blipFill>
                <a:blip r:embed="rId32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9" name="TextBox 108"/>
              <p:cNvSpPr txBox="1"/>
              <p:nvPr/>
            </p:nvSpPr>
            <p:spPr>
              <a:xfrm>
                <a:off x="8689337" y="5380211"/>
                <a:ext cx="12282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[−0.9,0.8]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9" name="TextBox 10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89337" y="5380211"/>
                <a:ext cx="1228221" cy="369332"/>
              </a:xfrm>
              <a:prstGeom prst="rect">
                <a:avLst/>
              </a:prstGeom>
              <a:blipFill>
                <a:blip r:embed="rId33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0" name="TextBox 109"/>
              <p:cNvSpPr txBox="1"/>
              <p:nvPr/>
            </p:nvSpPr>
            <p:spPr>
              <a:xfrm>
                <a:off x="8858427" y="2792580"/>
                <a:ext cx="4660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0" name="TextBox 10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8427" y="2792580"/>
                <a:ext cx="466090" cy="369332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1" name="TextBox 110"/>
              <p:cNvSpPr txBox="1"/>
              <p:nvPr/>
            </p:nvSpPr>
            <p:spPr>
              <a:xfrm>
                <a:off x="8858428" y="4592580"/>
                <a:ext cx="4660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1" name="TextBox 1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8428" y="4592580"/>
                <a:ext cx="466090" cy="369332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E05A62-4FDB-4872-8C38-A4911FBCD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032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104" grpId="0"/>
      <p:bldP spid="105" grpId="0"/>
      <p:bldP spid="106" grpId="0"/>
      <p:bldP spid="107" grpId="0"/>
      <p:bldP spid="108" grpId="0"/>
      <p:bldP spid="10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A1AA1-D85B-4B25-9B08-34F1089DE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656" y="0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/>
              <a:t>Goal of AI</a:t>
            </a:r>
          </a:p>
        </p:txBody>
      </p:sp>
      <p:pic>
        <p:nvPicPr>
          <p:cNvPr id="6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F305EE27-77AC-4408-BC58-EA9A01DBF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178665" y="1844786"/>
            <a:ext cx="2785858" cy="3346376"/>
          </a:xfrm>
          <a:prstGeom prst="rect">
            <a:avLst/>
          </a:prstGeom>
        </p:spPr>
      </p:pic>
      <p:pic>
        <p:nvPicPr>
          <p:cNvPr id="10" name="Picture 9" descr="A picture containing stage, sitting, motorcycle, small&#10;&#10;Description automatically generated">
            <a:extLst>
              <a:ext uri="{FF2B5EF4-FFF2-40B4-BE49-F238E27FC236}">
                <a16:creationId xmlns:a16="http://schemas.microsoft.com/office/drawing/2014/main" id="{6EE7F846-C953-4997-855D-E8855649BF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189" y="1844786"/>
            <a:ext cx="3346376" cy="33463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1C3BC-C8FC-4201-98EC-F3953DDEE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5F165E3-8FEA-4791-96E2-AC85ABEE0A45}" type="slidenum">
              <a:rPr lang="en-US">
                <a:solidFill>
                  <a:schemeClr val="tx1">
                    <a:tint val="75000"/>
                  </a:schemeClr>
                </a:solidFill>
              </a:rPr>
              <a:pPr defTabSz="914400"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1E9782-A5B7-4E4F-8FA6-29F058614D16}"/>
              </a:ext>
            </a:extLst>
          </p:cNvPr>
          <p:cNvSpPr txBox="1"/>
          <p:nvPr/>
        </p:nvSpPr>
        <p:spPr>
          <a:xfrm>
            <a:off x="10841951" y="6870700"/>
            <a:ext cx="135004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 Photo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US" sz="700">
              <a:solidFill>
                <a:srgbClr val="FFFFF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D6686AF-4E87-4C19-B43B-0EE6DD4C7FEB}"/>
                  </a:ext>
                </a:extLst>
              </p:cNvPr>
              <p:cNvSpPr txBox="1"/>
              <p:nvPr/>
            </p:nvSpPr>
            <p:spPr>
              <a:xfrm>
                <a:off x="3221665" y="5380074"/>
                <a:ext cx="4146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D6686AF-4E87-4C19-B43B-0EE6DD4C7F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1665" y="5380074"/>
                <a:ext cx="414670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0CACDB7-A4C0-4082-9D7E-E1E2009B1314}"/>
                  </a:ext>
                </a:extLst>
              </p:cNvPr>
              <p:cNvSpPr txBox="1"/>
              <p:nvPr/>
            </p:nvSpPr>
            <p:spPr>
              <a:xfrm>
                <a:off x="8609042" y="5380074"/>
                <a:ext cx="414670" cy="3743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#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0CACDB7-A4C0-4082-9D7E-E1E2009B13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09042" y="5380074"/>
                <a:ext cx="414670" cy="374333"/>
              </a:xfrm>
              <a:prstGeom prst="rect">
                <a:avLst/>
              </a:prstGeom>
              <a:blipFill>
                <a:blip r:embed="rId7"/>
                <a:stretch>
                  <a:fillRect l="-4412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1C4500-7713-40FD-877D-119715A8E0C3}"/>
                  </a:ext>
                </a:extLst>
              </p:cNvPr>
              <p:cNvSpPr/>
              <p:nvPr/>
            </p:nvSpPr>
            <p:spPr>
              <a:xfrm>
                <a:off x="10274" y="5864631"/>
                <a:ext cx="12192000" cy="429768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Obtain a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#</m:t>
                        </m:r>
                      </m:sup>
                    </m:sSup>
                  </m:oMath>
                </a14:m>
                <a:r>
                  <a:rPr lang="en-US" sz="2400" dirty="0"/>
                  <a:t> as close as possible to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1C4500-7713-40FD-877D-119715A8E0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4" y="5864631"/>
                <a:ext cx="12192000" cy="429768"/>
              </a:xfrm>
              <a:prstGeom prst="rect">
                <a:avLst/>
              </a:prstGeom>
              <a:blipFill>
                <a:blip r:embed="rId8"/>
                <a:stretch>
                  <a:fillRect t="-14085" b="-3521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0243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4622" y="1377249"/>
            <a:ext cx="8748889" cy="517225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n-US" sz="1900" dirty="0">
              <a:latin typeface="DINPro" pitchFamily="34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900" dirty="0">
                <a:latin typeface="DINPro" pitchFamily="34" charset="0"/>
              </a:rPr>
              <a:t>Let us incorporate MILP (Mixed Integer Linear Program) solvers in order to verify robustness. For </a:t>
            </a:r>
            <a:r>
              <a:rPr lang="en-US" sz="1900" dirty="0" err="1">
                <a:latin typeface="DINPro" pitchFamily="34" charset="0"/>
              </a:rPr>
              <a:t>ReLU</a:t>
            </a:r>
            <a:r>
              <a:rPr lang="en-US" sz="1900" dirty="0">
                <a:latin typeface="DINPro" pitchFamily="34" charset="0"/>
              </a:rPr>
              <a:t> networks, </a:t>
            </a:r>
            <a:r>
              <a:rPr lang="en-US" sz="1900" dirty="0">
                <a:solidFill>
                  <a:srgbClr val="00B050"/>
                </a:solidFill>
                <a:latin typeface="DINPro" pitchFamily="34" charset="0"/>
              </a:rPr>
              <a:t>MILP</a:t>
            </a:r>
            <a:r>
              <a:rPr lang="en-US" sz="1900" dirty="0">
                <a:latin typeface="DINPro" pitchFamily="34" charset="0"/>
              </a:rPr>
              <a:t> is exact</a:t>
            </a:r>
            <a:r>
              <a:rPr lang="en-US" sz="1900" dirty="0">
                <a:solidFill>
                  <a:srgbClr val="00B050"/>
                </a:solidFill>
                <a:latin typeface="DINPro" pitchFamily="34" charset="0"/>
              </a:rPr>
              <a:t>. </a:t>
            </a:r>
            <a:r>
              <a:rPr lang="en-US" sz="1900" dirty="0">
                <a:latin typeface="DINPro" pitchFamily="34" charset="0"/>
              </a:rPr>
              <a:t>However, this comes at the cost that MILP is at least </a:t>
            </a:r>
            <a:r>
              <a:rPr lang="en-US" sz="1900" dirty="0">
                <a:solidFill>
                  <a:srgbClr val="FF0000"/>
                </a:solidFill>
                <a:latin typeface="DINPro" pitchFamily="34" charset="0"/>
              </a:rPr>
              <a:t>NP-complete</a:t>
            </a:r>
            <a:r>
              <a:rPr lang="en-US" sz="1900" dirty="0">
                <a:latin typeface="DINPro" pitchFamily="34" charset="0"/>
              </a:rPr>
              <a:t> (cannot be solved in polynomial time in any known manner) due to underlying linear programs. Further, there is an additional exponential factor due to splitting.</a:t>
            </a:r>
            <a:endParaRPr lang="en-US" sz="1900" dirty="0">
              <a:solidFill>
                <a:srgbClr val="00B050"/>
              </a:solidFill>
              <a:latin typeface="DINPro" pitchFamily="34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sz="1900" dirty="0">
              <a:latin typeface="DINPro" pitchFamily="34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900" dirty="0">
                <a:latin typeface="DINPro" pitchFamily="34" charset="0"/>
              </a:rPr>
              <a:t>We will first define the standard MILP problem. Then, we will use the Box bounds to constrain MILP. So, Box will help MILP </a:t>
            </a:r>
            <a:r>
              <a:rPr lang="en-US" sz="1900" dirty="0">
                <a:solidFill>
                  <a:srgbClr val="00B050"/>
                </a:solidFill>
                <a:latin typeface="DINPro" pitchFamily="34" charset="0"/>
              </a:rPr>
              <a:t>be faster </a:t>
            </a:r>
            <a:r>
              <a:rPr lang="en-US" sz="1900" dirty="0">
                <a:latin typeface="DINPro" pitchFamily="34" charset="0"/>
              </a:rPr>
              <a:t>by doing less work (MILP still remains </a:t>
            </a:r>
            <a:r>
              <a:rPr lang="en-US" sz="1900" dirty="0">
                <a:solidFill>
                  <a:srgbClr val="00B050"/>
                </a:solidFill>
                <a:latin typeface="DINPro" pitchFamily="34" charset="0"/>
              </a:rPr>
              <a:t>exact</a:t>
            </a:r>
            <a:r>
              <a:rPr lang="en-US" sz="1900" dirty="0">
                <a:latin typeface="DINPro" pitchFamily="34" charset="0"/>
              </a:rPr>
              <a:t>).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68861" y="287338"/>
            <a:ext cx="8877785" cy="1143000"/>
          </a:xfrm>
        </p:spPr>
        <p:txBody>
          <a:bodyPr>
            <a:normAutofit/>
          </a:bodyPr>
          <a:lstStyle/>
          <a:p>
            <a:r>
              <a:rPr lang="en-US" dirty="0"/>
              <a:t>          Exact method: MILP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6BD84D-8ED9-4229-B26C-60BD50361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0123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68861" y="287338"/>
            <a:ext cx="8877785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MILP Generic Problem Definition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257343" y="1653494"/>
                <a:ext cx="3516219" cy="40011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𝒎𝒊𝒏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𝒄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𝒄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𝟐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𝟐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+…+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𝒄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𝒏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DINPro" pitchFamily="34" charset="0"/>
                  <a:ea typeface="Cambria Math" panose="02040503050406030204" pitchFamily="18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7343" y="1653494"/>
                <a:ext cx="3516219" cy="400110"/>
              </a:xfrm>
              <a:prstGeom prst="rect">
                <a:avLst/>
              </a:prstGeom>
              <a:blipFill>
                <a:blip r:embed="rId2"/>
                <a:stretch>
                  <a:fillRect b="-1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1794933" y="4841504"/>
                <a:ext cx="8568266" cy="149143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9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𝒄</m:t>
                        </m:r>
                      </m:e>
                      <m:sub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𝒊</m:t>
                        </m:r>
                      </m:sub>
                    </m:sSub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, </m:t>
                    </m:r>
                    <m:sSub>
                      <m:sSubPr>
                        <m:ctrlPr>
                          <a:rPr lang="en-US" sz="19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𝒂</m:t>
                        </m:r>
                      </m:e>
                      <m:sub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𝒊𝒋</m:t>
                        </m:r>
                      </m:sub>
                    </m:sSub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, </m:t>
                    </m:r>
                    <m:sSub>
                      <m:sSubPr>
                        <m:ctrlPr>
                          <a:rPr lang="en-US" sz="19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𝒃</m:t>
                        </m:r>
                      </m:e>
                      <m:sub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𝒊</m:t>
                        </m:r>
                      </m:sub>
                    </m:sSub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 ∈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𝑹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1900" b="1" dirty="0">
                    <a:latin typeface="DINPro" pitchFamily="34" charset="0"/>
                    <a:ea typeface="Cambria Math" charset="0"/>
                    <a:cs typeface="Cambria Math" charset="0"/>
                  </a:rPr>
                  <a:t>  and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𝒍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𝒖</m:t>
                    </m:r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∈</m:t>
                    </m:r>
                    <m:sSup>
                      <m:sSupPr>
                        <m:ctrlPr>
                          <a:rPr lang="en-US" sz="19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𝑹</m:t>
                        </m:r>
                      </m:e>
                      <m:sup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𝒏</m:t>
                        </m:r>
                      </m:sup>
                    </m:sSup>
                  </m:oMath>
                </a14:m>
                <a:endParaRPr lang="en-US" sz="1900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900" dirty="0">
                    <a:latin typeface="DINPro" pitchFamily="34" charset="0"/>
                  </a:rPr>
                  <a:t>some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𝒙</m:t>
                        </m:r>
                      </m:e>
                      <m:sub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𝒋</m:t>
                        </m:r>
                      </m:sub>
                    </m:sSub>
                    <m:r>
                      <a:rPr lang="en-US" sz="1900" b="1" i="1">
                        <a:latin typeface="Cambria Math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1900" dirty="0">
                    <a:latin typeface="DINPro" pitchFamily="34" charset="0"/>
                  </a:rPr>
                  <a:t>‘s can be integers (or even binary), hence Mixed-Integer problem</a:t>
                </a: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900" dirty="0">
                    <a:latin typeface="DINPro" pitchFamily="34" charset="0"/>
                  </a:rPr>
                  <a:t>state-of-the-art solvers (e.g., </a:t>
                </a:r>
                <a:r>
                  <a:rPr lang="en-US" sz="1900" dirty="0" err="1">
                    <a:latin typeface="DINPro" pitchFamily="34" charset="0"/>
                  </a:rPr>
                  <a:t>Gurobi</a:t>
                </a:r>
                <a:r>
                  <a:rPr lang="en-US" sz="1900" dirty="0">
                    <a:latin typeface="DINPro" pitchFamily="34" charset="0"/>
                  </a:rPr>
                  <a:t>) require bounds on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SupPr>
                      <m:e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𝒙</m:t>
                        </m:r>
                      </m:e>
                      <m:sub>
                        <m:r>
                          <a:rPr lang="en-US" sz="19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𝒊</m:t>
                        </m:r>
                      </m:sub>
                      <m:sup/>
                    </m:sSubSup>
                  </m:oMath>
                </a14:m>
                <a:r>
                  <a:rPr lang="en-US" sz="1900" dirty="0">
                    <a:latin typeface="DINPro" pitchFamily="34" charset="0"/>
                  </a:rPr>
                  <a:t>’s</a:t>
                </a: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4933" y="4841504"/>
                <a:ext cx="8568266" cy="1491434"/>
              </a:xfrm>
              <a:prstGeom prst="rect">
                <a:avLst/>
              </a:prstGeom>
              <a:blipFill>
                <a:blip r:embed="rId3"/>
                <a:stretch>
                  <a:fillRect l="-498" b="-61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3257343" y="2206005"/>
                <a:ext cx="3516218" cy="101566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+…+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𝒏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𝒃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2000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r>
                  <a:rPr lang="en-US" sz="2000" dirty="0">
                    <a:latin typeface="DINPro" pitchFamily="34" charset="0"/>
                    <a:ea typeface="Cambria Math" panose="02040503050406030204" pitchFamily="18" charset="0"/>
                    <a:cs typeface="Cambria Math" charset="0"/>
                  </a:rPr>
                  <a:t>                  ….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  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𝒎</m:t>
                          </m:r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+…+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𝒎𝒏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𝒏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𝒃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𝒎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DINPro" pitchFamily="34" charset="0"/>
                  <a:ea typeface="Cambria Math" panose="02040503050406030204" pitchFamily="18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7343" y="2206005"/>
                <a:ext cx="3516218" cy="101566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3257343" y="3340535"/>
                <a:ext cx="3516219" cy="40011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000" b="1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𝒍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≤</m:t>
                          </m:r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𝒊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𝒖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𝒊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   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𝟏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𝒊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𝒏</m:t>
                      </m:r>
                    </m:oMath>
                  </m:oMathPara>
                </a14:m>
                <a:endParaRPr lang="en-US" sz="2000" b="1" i="1" dirty="0">
                  <a:latin typeface="Cambria Math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7343" y="3340535"/>
                <a:ext cx="3516219" cy="400110"/>
              </a:xfrm>
              <a:prstGeom prst="rect">
                <a:avLst/>
              </a:prstGeom>
              <a:blipFill>
                <a:blip r:embed="rId5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7632623" y="3330219"/>
                <a:ext cx="27559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DINPro" pitchFamily="34" charset="0"/>
                  </a:rPr>
                  <a:t>bounds on continuous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𝒙</m:t>
                        </m:r>
                      </m:e>
                      <m:sub>
                        <m:r>
                          <a:rPr lang="en-US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dirty="0">
                    <a:latin typeface="DINPro" pitchFamily="34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2623" y="3330219"/>
                <a:ext cx="2755976" cy="369332"/>
              </a:xfrm>
              <a:prstGeom prst="rect">
                <a:avLst/>
              </a:prstGeom>
              <a:blipFill>
                <a:blip r:embed="rId6"/>
                <a:stretch>
                  <a:fillRect l="-1770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/>
          <p:cNvSpPr txBox="1"/>
          <p:nvPr/>
        </p:nvSpPr>
        <p:spPr>
          <a:xfrm>
            <a:off x="7638267" y="1668883"/>
            <a:ext cx="1081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INPro" pitchFamily="34" charset="0"/>
              </a:rPr>
              <a:t>objective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621330" y="2438857"/>
            <a:ext cx="1213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INPro" pitchFamily="34" charset="0"/>
              </a:rPr>
              <a:t>constraints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3251697" y="3842894"/>
                <a:ext cx="3516219" cy="4292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𝒋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∈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𝒁</m:t>
                      </m:r>
                    </m:oMath>
                  </m:oMathPara>
                </a14:m>
                <a:endParaRPr lang="en-US" sz="2000" b="1" i="1" dirty="0">
                  <a:latin typeface="Cambria Math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1697" y="3842894"/>
                <a:ext cx="3516219" cy="429220"/>
              </a:xfrm>
              <a:prstGeom prst="rect">
                <a:avLst/>
              </a:prstGeom>
              <a:blipFill>
                <a:blip r:embed="rId7"/>
                <a:stretch>
                  <a:fillRect b="-98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7626977" y="3832579"/>
                <a:ext cx="2578176" cy="3956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DINPro" pitchFamily="34" charset="0"/>
                  </a:rPr>
                  <a:t>some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𝒙</m:t>
                        </m:r>
                      </m:e>
                      <m:sub>
                        <m:r>
                          <a:rPr lang="en-US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>
                    <a:latin typeface="DINPro" pitchFamily="34" charset="0"/>
                  </a:rPr>
                  <a:t>  are integer</a:t>
                </a: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6977" y="3832579"/>
                <a:ext cx="2578176" cy="395621"/>
              </a:xfrm>
              <a:prstGeom prst="rect">
                <a:avLst/>
              </a:prstGeom>
              <a:blipFill>
                <a:blip r:embed="rId8"/>
                <a:stretch>
                  <a:fillRect l="-1891" t="-7692" b="-18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486214-9A68-4A67-9FD3-26B1B8D8E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5428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68861" y="287338"/>
            <a:ext cx="8877785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MILP encoding of Neural Network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04622" y="1547447"/>
                <a:ext cx="8748889" cy="4629517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endParaRPr lang="en-US" sz="2500" dirty="0">
                  <a:latin typeface="DINPro" pitchFamily="34" charset="0"/>
                </a:endParaRPr>
              </a:p>
              <a:p>
                <a:pPr marL="0" indent="0">
                  <a:buNone/>
                </a:pPr>
                <a:r>
                  <a:rPr lang="en-US" sz="2500" dirty="0">
                    <a:latin typeface="DINPro" pitchFamily="34" charset="0"/>
                  </a:rPr>
                  <a:t>To encode the network as a MILP instance, we need to:</a:t>
                </a:r>
              </a:p>
              <a:p>
                <a:pPr marL="0" indent="0">
                  <a:buNone/>
                </a:pPr>
                <a:endParaRPr lang="en-US" sz="2500" dirty="0">
                  <a:latin typeface="DINPro" pitchFamily="34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sz="2500" dirty="0">
                    <a:latin typeface="DINPro" pitchFamily="34" charset="0"/>
                  </a:rPr>
                  <a:t>Encode the affine layer</a:t>
                </a: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sz="2500" dirty="0">
                    <a:latin typeface="DINPro" pitchFamily="34" charset="0"/>
                  </a:rPr>
                  <a:t>Encode the </a:t>
                </a:r>
                <a:r>
                  <a:rPr lang="en-US" sz="2500" dirty="0" err="1">
                    <a:latin typeface="DINPro" pitchFamily="34" charset="0"/>
                  </a:rPr>
                  <a:t>ReLU</a:t>
                </a:r>
                <a:r>
                  <a:rPr lang="en-US" sz="2500" dirty="0">
                    <a:latin typeface="DINPro" pitchFamily="34" charset="0"/>
                  </a:rPr>
                  <a:t> layer</a:t>
                </a: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sz="2500" dirty="0">
                    <a:latin typeface="DINPro" pitchFamily="34" charset="0"/>
                  </a:rPr>
                  <a:t>Encode the pre-condition</a:t>
                </a:r>
                <a:r>
                  <a:rPr lang="en-US" sz="2400" b="1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/>
                        <a:ea typeface="Cambria Math" charset="0"/>
                        <a:cs typeface="Cambria Math" charset="0"/>
                      </a:rPr>
                      <m:t>𝝓</m:t>
                    </m:r>
                  </m:oMath>
                </a14:m>
                <a:endParaRPr lang="en-US" sz="2400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sz="2500" dirty="0">
                    <a:latin typeface="DINPro" pitchFamily="34" charset="0"/>
                  </a:rPr>
                  <a:t>Encode the post-condition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/>
                        <a:ea typeface="Cambria Math" charset="0"/>
                        <a:cs typeface="Cambria Math" charset="0"/>
                      </a:rPr>
                      <m:t>𝝍</m:t>
                    </m:r>
                  </m:oMath>
                </a14:m>
                <a:endParaRPr lang="en-US" sz="2400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sz="2500" dirty="0">
                  <a:latin typeface="DINPro" pitchFamily="34" charset="0"/>
                </a:endParaRPr>
              </a:p>
              <a:p>
                <a:pPr marL="0" indent="0" algn="ctr">
                  <a:buNone/>
                </a:pPr>
                <a:endParaRPr lang="en-US" sz="2500" dirty="0">
                  <a:latin typeface="DINPro" pitchFamily="34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sz="2500" dirty="0">
                  <a:latin typeface="DINPro" pitchFamily="34" charset="0"/>
                </a:endParaRPr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04622" y="1547447"/>
                <a:ext cx="8748889" cy="4629517"/>
              </a:xfrm>
              <a:blipFill>
                <a:blip r:embed="rId2"/>
                <a:stretch>
                  <a:fillRect l="-12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BEAB4A-A09E-4A0B-99F1-1F7E3A3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7169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68861" y="287338"/>
            <a:ext cx="8877785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Encode Affine layer as MILP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04622" y="1547447"/>
                <a:ext cx="8748889" cy="4629517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endParaRPr lang="en-US" sz="2500" dirty="0">
                  <a:latin typeface="DINPro" pitchFamily="34" charset="0"/>
                </a:endParaRPr>
              </a:p>
              <a:p>
                <a:pPr marL="0" indent="0">
                  <a:buNone/>
                </a:pPr>
                <a:r>
                  <a:rPr lang="en-US" sz="2500" dirty="0">
                    <a:latin typeface="DINPro" pitchFamily="34" charset="0"/>
                  </a:rPr>
                  <a:t>  	    This is direct as it is just a linear constraint</a:t>
                </a:r>
              </a:p>
              <a:p>
                <a:pPr marL="0" indent="0">
                  <a:buNone/>
                </a:pPr>
                <a:endParaRPr lang="en-US" sz="2500" dirty="0">
                  <a:latin typeface="DINPro" pitchFamily="34" charset="0"/>
                </a:endParaRPr>
              </a:p>
              <a:p>
                <a:pPr marL="0" indent="0" algn="ctr">
                  <a:buNone/>
                </a:pPr>
                <a:endParaRPr lang="en-US" sz="2500" dirty="0">
                  <a:latin typeface="DINPro" pitchFamily="34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sz="2500" dirty="0">
                  <a:latin typeface="DINPro" pitchFamily="34" charset="0"/>
                </a:endParaRPr>
              </a:p>
              <a:p>
                <a:pPr marL="0" indent="0">
                  <a:buNone/>
                </a:pPr>
                <a:r>
                  <a:rPr lang="en-US" sz="2500" dirty="0">
                    <a:latin typeface="DINPro" pitchFamily="34" charset="0"/>
                  </a:rPr>
                  <a:t>               where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/>
                        <a:ea typeface="Cambria Math" charset="0"/>
                        <a:cs typeface="Cambria Math" charset="0"/>
                      </a:rPr>
                      <m:t>𝑾</m:t>
                    </m:r>
                  </m:oMath>
                </a14:m>
                <a:r>
                  <a:rPr lang="en-US" sz="2500" dirty="0">
                    <a:latin typeface="DINPro" pitchFamily="34" charset="0"/>
                  </a:rPr>
                  <a:t> are the weights and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/>
                        <a:ea typeface="Cambria Math" charset="0"/>
                        <a:cs typeface="Cambria Math" charset="0"/>
                      </a:rPr>
                      <m:t>𝒃</m:t>
                    </m:r>
                  </m:oMath>
                </a14:m>
                <a:r>
                  <a:rPr lang="en-US" sz="2500" dirty="0">
                    <a:latin typeface="DINPro" pitchFamily="34" charset="0"/>
                  </a:rPr>
                  <a:t> is the bias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en-US" sz="2500" dirty="0">
                  <a:latin typeface="DINPro" pitchFamily="34" charset="0"/>
                </a:endParaRPr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04622" y="1547447"/>
                <a:ext cx="8748889" cy="4629517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5019297" y="3003603"/>
                <a:ext cx="195598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𝒚</m:t>
                      </m:r>
                      <m:r>
                        <a:rPr lang="en-US" sz="24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= </m:t>
                      </m:r>
                      <m:r>
                        <a:rPr lang="en-US" sz="24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𝑾𝒙</m:t>
                      </m:r>
                      <m:r>
                        <a:rPr lang="en-US" sz="24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+</m:t>
                      </m:r>
                      <m:r>
                        <a:rPr lang="en-US" sz="24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𝒃</m:t>
                      </m:r>
                    </m:oMath>
                  </m:oMathPara>
                </a14:m>
                <a:endParaRPr lang="en-US" sz="2400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9297" y="3003603"/>
                <a:ext cx="1955985" cy="461665"/>
              </a:xfrm>
              <a:prstGeom prst="rect">
                <a:avLst/>
              </a:prstGeom>
              <a:blipFill>
                <a:blip r:embed="rId3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2889960" y="6333067"/>
            <a:ext cx="608993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DINPro" pitchFamily="34" charset="0"/>
              </a:rPr>
              <a:t>(note: convolution is also an affine transformation, can be encoded directly)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36A0B-9C40-41F3-9E7B-75DA12F1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4378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68861" y="287338"/>
            <a:ext cx="8877785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Encode </a:t>
            </a:r>
            <a:r>
              <a:rPr lang="en-US" dirty="0" err="1"/>
              <a:t>ReLU</a:t>
            </a:r>
            <a:r>
              <a:rPr lang="en-US" dirty="0"/>
              <a:t> layer as MILP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4363711" y="2685071"/>
                <a:ext cx="224696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𝒚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𝒙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 −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𝒍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 ∗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</m:d>
                    </m:oMath>
                  </m:oMathPara>
                </a14:m>
                <a:endParaRPr lang="en-US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3711" y="2685071"/>
                <a:ext cx="2246962" cy="369332"/>
              </a:xfrm>
              <a:prstGeom prst="rect">
                <a:avLst/>
              </a:prstGeom>
              <a:blipFill>
                <a:blip r:embed="rId2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4366150" y="1572063"/>
                <a:ext cx="2976328" cy="5078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𝒚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= 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𝑹𝒆𝑳𝑼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</m:d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𝒎𝒂𝒙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𝟎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,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𝒙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b="1" i="1" dirty="0">
                  <a:latin typeface="Cambria Math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6150" y="1572063"/>
                <a:ext cx="2976328" cy="5078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/>
          <p:cNvSpPr/>
          <p:nvPr/>
        </p:nvSpPr>
        <p:spPr>
          <a:xfrm>
            <a:off x="1731509" y="2271806"/>
            <a:ext cx="34187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DINPro" pitchFamily="34" charset="0"/>
              </a:rPr>
              <a:t>MILP </a:t>
            </a:r>
            <a:r>
              <a:rPr lang="en-US" dirty="0" err="1">
                <a:latin typeface="DINPro" pitchFamily="34" charset="0"/>
              </a:rPr>
              <a:t>ReLU</a:t>
            </a:r>
            <a:r>
              <a:rPr lang="en-US" dirty="0">
                <a:latin typeface="DINPro" pitchFamily="34" charset="0"/>
              </a:rPr>
              <a:t> encoding is: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4347007" y="3184984"/>
                <a:ext cx="82105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𝒚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≥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𝒙</m:t>
                      </m:r>
                    </m:oMath>
                  </m:oMathPara>
                </a14:m>
                <a:endParaRPr lang="en-US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7007" y="3184984"/>
                <a:ext cx="821058" cy="369332"/>
              </a:xfrm>
              <a:prstGeom prst="rect">
                <a:avLst/>
              </a:prstGeom>
              <a:blipFill>
                <a:blip r:embed="rId4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4330072" y="3653476"/>
                <a:ext cx="119455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𝒚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𝒖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∗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𝒂</m:t>
                      </m:r>
                    </m:oMath>
                  </m:oMathPara>
                </a14:m>
                <a:endParaRPr lang="en-US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0072" y="3653476"/>
                <a:ext cx="1194558" cy="369332"/>
              </a:xfrm>
              <a:prstGeom prst="rect">
                <a:avLst/>
              </a:prstGeom>
              <a:blipFill>
                <a:blip r:embed="rId5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324427" y="4178413"/>
                <a:ext cx="82586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𝒚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≥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𝟎</m:t>
                      </m:r>
                    </m:oMath>
                  </m:oMathPara>
                </a14:m>
                <a:endParaRPr lang="en-US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4427" y="4178413"/>
                <a:ext cx="825867" cy="369332"/>
              </a:xfrm>
              <a:prstGeom prst="rect">
                <a:avLst/>
              </a:prstGeom>
              <a:blipFill>
                <a:blip r:embed="rId6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4318784" y="4711434"/>
                <a:ext cx="120577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𝒂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∈{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𝟎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,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𝟏</m:t>
                      </m:r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}</m:t>
                      </m:r>
                    </m:oMath>
                  </m:oMathPara>
                </a14:m>
                <a:endParaRPr lang="en-US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8784" y="4711434"/>
                <a:ext cx="1205779" cy="369332"/>
              </a:xfrm>
              <a:prstGeom prst="rect">
                <a:avLst/>
              </a:prstGeom>
              <a:blipFill>
                <a:blip r:embed="rId7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14174" y="5095917"/>
                <a:ext cx="12192000" cy="4641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𝒂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implies that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/>
                        <a:ea typeface="Cambria Math" charset="0"/>
                        <a:cs typeface="Cambria Math" charset="0"/>
                      </a:rPr>
                      <m:t>𝒍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="1" dirty="0"/>
                  <a:t>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𝒚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endParaRPr lang="en-US" b="1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4" y="5095917"/>
                <a:ext cx="12192000" cy="464166"/>
              </a:xfrm>
              <a:prstGeom prst="rect">
                <a:avLst/>
              </a:prstGeom>
              <a:blipFill>
                <a:blip r:embed="rId8"/>
                <a:stretch>
                  <a:fillRect b="-2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/>
          <p:cNvSpPr/>
          <p:nvPr/>
        </p:nvSpPr>
        <p:spPr>
          <a:xfrm>
            <a:off x="6610674" y="4654503"/>
            <a:ext cx="3675201" cy="462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DINPro" pitchFamily="34" charset="0"/>
              </a:rPr>
              <a:t>Here, is a binary integer variable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11" idx="3"/>
            <a:endCxn id="13" idx="1"/>
          </p:cNvCxnSpPr>
          <p:nvPr/>
        </p:nvCxnSpPr>
        <p:spPr>
          <a:xfrm flipV="1">
            <a:off x="5524563" y="4885912"/>
            <a:ext cx="1086111" cy="10188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731509" y="1347273"/>
            <a:ext cx="27501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DINPro" pitchFamily="34" charset="0"/>
              </a:rPr>
              <a:t>ReLU</a:t>
            </a:r>
            <a:r>
              <a:rPr lang="en-US" dirty="0">
                <a:latin typeface="DINPro" pitchFamily="34" charset="0"/>
              </a:rPr>
              <a:t> definition is: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DC9145-F79C-4470-B01A-0DE9D2C24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34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3865063-FA61-4820-B20A-EE530FABED91}"/>
                  </a:ext>
                </a:extLst>
              </p:cNvPr>
              <p:cNvSpPr/>
              <p:nvPr/>
            </p:nvSpPr>
            <p:spPr>
              <a:xfrm>
                <a:off x="-28382" y="6009483"/>
                <a:ext cx="12192000" cy="4641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dirty="0">
                    <a:latin typeface="DINPro" pitchFamily="34" charset="0"/>
                  </a:rPr>
                  <a:t>This assumes we have computed lower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/>
                        <a:ea typeface="Cambria Math" charset="0"/>
                        <a:cs typeface="Cambria Math" charset="0"/>
                      </a:rPr>
                      <m:t>𝒍</m:t>
                    </m:r>
                    <m:r>
                      <a:rPr lang="en-US" b="1" i="1">
                        <a:latin typeface="Cambria Math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>
                    <a:latin typeface="DINPro" pitchFamily="34" charset="0"/>
                  </a:rPr>
                  <a:t> and upper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/>
                        <a:ea typeface="Cambria Math" charset="0"/>
                        <a:cs typeface="Cambria Math" charset="0"/>
                      </a:rPr>
                      <m:t>𝒖</m:t>
                    </m:r>
                    <m:r>
                      <a:rPr lang="en-US" b="1" i="1">
                        <a:latin typeface="Cambria Math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>
                    <a:latin typeface="DINPro" pitchFamily="34" charset="0"/>
                  </a:rPr>
                  <a:t>bounds for each neuron (e.g., by using Box beforehand).</a:t>
                </a:r>
                <a:endParaRPr lang="en-US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3865063-FA61-4820-B20A-EE530FABED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8382" y="6009483"/>
                <a:ext cx="12192000" cy="464166"/>
              </a:xfrm>
              <a:prstGeom prst="rect">
                <a:avLst/>
              </a:prstGeom>
              <a:blipFill>
                <a:blip r:embed="rId9"/>
                <a:stretch>
                  <a:fillRect b="-2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26D8DD8-A0C2-4CE4-AF12-7391C5C644C4}"/>
                  </a:ext>
                </a:extLst>
              </p:cNvPr>
              <p:cNvSpPr/>
              <p:nvPr/>
            </p:nvSpPr>
            <p:spPr>
              <a:xfrm>
                <a:off x="30189" y="5532057"/>
                <a:ext cx="12192000" cy="4641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𝒂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implies that</a:t>
                </a:r>
                <a:r>
                  <a:rPr lang="en-US" b="1" dirty="0"/>
                  <a:t>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𝒖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="1" dirty="0"/>
                  <a:t>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𝒚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US" b="1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26D8DD8-A0C2-4CE4-AF12-7391C5C644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89" y="5532057"/>
                <a:ext cx="12192000" cy="464166"/>
              </a:xfrm>
              <a:prstGeom prst="rect">
                <a:avLst/>
              </a:prstGeom>
              <a:blipFill>
                <a:blip r:embed="rId10"/>
                <a:stretch>
                  <a:fillRect b="-194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7641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5" grpId="0"/>
      <p:bldP spid="1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668861" y="287338"/>
                <a:ext cx="8877785" cy="1143000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en-US" dirty="0"/>
                  <a:t>Encode Pre-condition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/>
                        <a:ea typeface="Cambria Math" charset="0"/>
                        <a:cs typeface="Cambria Math" charset="0"/>
                      </a:rPr>
                      <m:t>𝝓</m:t>
                    </m:r>
                    <m:r>
                      <a:rPr lang="en-US" b="0" i="0" smtClean="0">
                        <a:latin typeface="Cambria Math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as MILP</a:t>
                </a:r>
              </a:p>
            </p:txBody>
          </p:sp>
        </mc:Choice>
        <mc:Fallback xmlns="">
          <p:sp>
            <p:nvSpPr>
              <p:cNvPr id="4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668861" y="287338"/>
                <a:ext cx="8877785" cy="1143000"/>
              </a:xfrm>
              <a:blipFill>
                <a:blip r:embed="rId2"/>
                <a:stretch>
                  <a:fillRect b="-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5089957" y="4423738"/>
                <a:ext cx="5250668" cy="8800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DINPro" pitchFamily="34" charset="0"/>
                  </a:rPr>
                  <a:t>That is, we will introduce lower and upper bound constraints for each input neuron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  <a:sym typeface="Math B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  <a:sym typeface="Math B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/>
                            <a:sym typeface="Math B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/>
                            <a:sym typeface="Math B"/>
                          </a:rPr>
                          <m:t>′</m:t>
                        </m:r>
                      </m:sup>
                    </m:sSub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9957" y="4423738"/>
                <a:ext cx="5250668" cy="880049"/>
              </a:xfrm>
              <a:prstGeom prst="rect">
                <a:avLst/>
              </a:prstGeom>
              <a:blipFill>
                <a:blip r:embed="rId3"/>
                <a:stretch>
                  <a:fillRect l="-1045" b="-104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1736487" y="2943420"/>
                <a:ext cx="990977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a-DK" sz="2200" dirty="0">
                    <a:latin typeface="DINPro-Bold" pitchFamily="34" charset="0"/>
                  </a:rPr>
                  <a:t>L</a:t>
                </a:r>
                <a14:m>
                  <m:oMath xmlns:m="http://schemas.openxmlformats.org/officeDocument/2006/math">
                    <m:r>
                      <a:rPr lang="en-US" sz="2200" i="1" baseline="-25000">
                        <a:latin typeface="Cambria Math"/>
                        <a:sym typeface="Math C"/>
                      </a:rPr>
                      <m:t>∞</m:t>
                    </m:r>
                    <m:r>
                      <m:rPr>
                        <m:nor/>
                      </m:rPr>
                      <a:rPr lang="en-US" sz="2200" baseline="-25000">
                        <a:latin typeface="Cambria Math"/>
                        <a:sym typeface="Math C"/>
                      </a:rPr>
                      <m:t> </m:t>
                    </m:r>
                  </m:oMath>
                </a14:m>
                <a:r>
                  <a:rPr lang="da-DK" sz="2200" dirty="0">
                    <a:latin typeface="DINPro-Bold" pitchFamily="34" charset="0"/>
                  </a:rPr>
                  <a:t>ball:</a:t>
                </a: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6487" y="2943420"/>
                <a:ext cx="990977" cy="430887"/>
              </a:xfrm>
              <a:prstGeom prst="rect">
                <a:avLst/>
              </a:prstGeom>
              <a:blipFill>
                <a:blip r:embed="rId4"/>
                <a:stretch>
                  <a:fillRect l="-8025" t="-9859" r="-8025" b="-267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2990145" y="2930263"/>
                <a:ext cx="45916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Ball(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  <a:sym typeface="Math B"/>
                      </a:rPr>
                      <m:t>𝑥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14:m>
                  <m:oMath xmlns:m="http://schemas.openxmlformats.org/officeDocument/2006/math">
                    <m:r>
                      <a:rPr lang="en-US" sz="2400" i="1" baseline="-25000">
                        <a:latin typeface="Cambria Math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{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/>
                        <a:sym typeface="Math B"/>
                      </a:rPr>
                      <m:t> 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sym typeface="Math B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/>
                            <a:sym typeface="Math B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latin typeface="Cambria Math"/>
                            <a:sym typeface="Math B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 |   ||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  <a:sym typeface="Math B"/>
                      </a:rPr>
                      <m:t>𝑥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–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400" i="1">
                        <a:latin typeface="Cambria Math"/>
                        <a:ea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||</a:t>
                </a:r>
                <a14:m>
                  <m:oMath xmlns:m="http://schemas.openxmlformats.org/officeDocument/2006/math">
                    <m:r>
                      <a:rPr lang="en-US" sz="2400" i="1" baseline="-25000">
                        <a:latin typeface="Cambria Math"/>
                        <a:sym typeface="Math B"/>
                      </a:rPr>
                      <m:t>∞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&lt;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  <a:sym typeface="Math A"/>
                  </a:rPr>
                  <a:t> </a:t>
                </a:r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}</a:t>
                </a: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0145" y="2930263"/>
                <a:ext cx="4591642" cy="461665"/>
              </a:xfrm>
              <a:prstGeom prst="rect">
                <a:avLst/>
              </a:prstGeom>
              <a:blipFill>
                <a:blip r:embed="rId5"/>
                <a:stretch>
                  <a:fillRect l="-2125" t="-10667" r="-930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/>
              <p:cNvSpPr/>
              <p:nvPr/>
            </p:nvSpPr>
            <p:spPr>
              <a:xfrm>
                <a:off x="1702727" y="1643903"/>
                <a:ext cx="5443140" cy="5055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000" dirty="0">
                    <a:latin typeface="DINPro" pitchFamily="34" charset="0"/>
                  </a:rPr>
                  <a:t>Lets take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/>
                        <a:ea typeface="Cambria Math" charset="0"/>
                        <a:cs typeface="Cambria Math" charset="0"/>
                      </a:rPr>
                      <m:t>𝝓</m:t>
                    </m:r>
                    <m:r>
                      <a:rPr lang="en-US" sz="2000" b="1" i="1">
                        <a:latin typeface="Cambria Math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da-DK" sz="2000" dirty="0">
                    <a:latin typeface="DINPro" pitchFamily="34" charset="0"/>
                  </a:rPr>
                  <a:t>=</a:t>
                </a:r>
                <a:r>
                  <a:rPr lang="da-DK" sz="2000" dirty="0">
                    <a:latin typeface="DINPro-Bold" pitchFamily="34" charset="0"/>
                  </a:rPr>
                  <a:t> L</a:t>
                </a:r>
                <a14:m>
                  <m:oMath xmlns:m="http://schemas.openxmlformats.org/officeDocument/2006/math">
                    <m:r>
                      <a:rPr lang="en-US" sz="2000" i="1" baseline="-25000">
                        <a:latin typeface="Cambria Math"/>
                        <a:sym typeface="Math C"/>
                      </a:rPr>
                      <m:t>∞  </m:t>
                    </m:r>
                    <m:r>
                      <m:rPr>
                        <m:nor/>
                      </m:rPr>
                      <a:rPr lang="en-US" sz="2000" baseline="-25000">
                        <a:latin typeface="Cambria Math"/>
                        <a:sym typeface="Math C"/>
                      </a:rPr>
                      <m:t> </m:t>
                    </m:r>
                  </m:oMath>
                </a14:m>
                <a:r>
                  <a:rPr lang="da-DK" sz="2000" dirty="0">
                    <a:latin typeface="DINPro" pitchFamily="34" charset="0"/>
                  </a:rPr>
                  <a:t>ball</a:t>
                </a:r>
                <a:r>
                  <a:rPr lang="en-US" sz="2000" dirty="0">
                    <a:latin typeface="DINPro" pitchFamily="34" charset="0"/>
                  </a:rPr>
                  <a:t>  around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  <a:sym typeface="Math B"/>
                      </a:rPr>
                      <m:t>𝑥</m:t>
                    </m:r>
                    <m:r>
                      <a:rPr lang="en-US" sz="2000" i="1">
                        <a:latin typeface="Cambria Math"/>
                        <a:sym typeface="Math B"/>
                      </a:rPr>
                      <m:t> </m:t>
                    </m:r>
                  </m:oMath>
                </a14:m>
                <a:r>
                  <a:rPr lang="en-US" sz="2000" dirty="0">
                    <a:latin typeface="DINPro" pitchFamily="34" charset="0"/>
                  </a:rPr>
                  <a:t>as an example:</a:t>
                </a:r>
              </a:p>
            </p:txBody>
          </p:sp>
        </mc:Choice>
        <mc:Fallback xmlns="">
          <p:sp>
            <p:nvSpPr>
              <p:cNvPr id="20" name="Rectangle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2727" y="1643903"/>
                <a:ext cx="5443140" cy="505523"/>
              </a:xfrm>
              <a:prstGeom prst="rect">
                <a:avLst/>
              </a:prstGeom>
              <a:blipFill>
                <a:blip r:embed="rId6"/>
                <a:stretch>
                  <a:fillRect l="-1120" b="-204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853552" y="4666741"/>
                <a:ext cx="2273186" cy="36958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r>
                        <a:rPr lang="en-US" i="1">
                          <a:latin typeface="Cambria Math"/>
                          <a:sym typeface="Math B"/>
                        </a:rPr>
                        <m:t>𝜖</m:t>
                      </m:r>
                      <m:r>
                        <a:rPr lang="en-US" i="1">
                          <a:latin typeface="Cambria Math"/>
                          <a:sym typeface="Math B"/>
                        </a:rPr>
                        <m:t>≤ 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𝑖</m:t>
                          </m:r>
                        </m:sub>
                        <m:sup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′</m:t>
                          </m:r>
                        </m:sup>
                      </m:sSubSup>
                      <m:r>
                        <a:rPr lang="en-US" i="1">
                          <a:latin typeface="Cambria Math"/>
                          <a:sym typeface="Math B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r>
                        <a:rPr lang="en-US" i="1">
                          <a:latin typeface="Cambria Math"/>
                          <a:sym typeface="Math B"/>
                        </a:rPr>
                        <m:t>𝜖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3552" y="4666741"/>
                <a:ext cx="2273186" cy="369588"/>
              </a:xfrm>
              <a:prstGeom prst="rect">
                <a:avLst/>
              </a:prstGeom>
              <a:blipFill>
                <a:blip r:embed="rId7"/>
                <a:stretch>
                  <a:fillRect b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/>
          <p:cNvCxnSpPr/>
          <p:nvPr/>
        </p:nvCxnSpPr>
        <p:spPr>
          <a:xfrm flipV="1">
            <a:off x="4329408" y="4860647"/>
            <a:ext cx="557347" cy="10188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785819" y="4054405"/>
            <a:ext cx="16318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DINPro" pitchFamily="34" charset="0"/>
              </a:rPr>
              <a:t>MILP encoding: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7DCC74-3EAB-45A9-B6AA-40E897425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35</a:t>
            </a:fld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Cube">
                <a:extLst>
                  <a:ext uri="{FF2B5EF4-FFF2-40B4-BE49-F238E27FC236}">
                    <a16:creationId xmlns:a16="http://schemas.microsoft.com/office/drawing/2014/main" id="{E77BDE1A-E4FE-4F54-8267-CF9E2FF5762E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86517741"/>
                  </p:ext>
                </p:extLst>
              </p:nvPr>
            </p:nvGraphicFramePr>
            <p:xfrm>
              <a:off x="8702270" y="2514600"/>
              <a:ext cx="2743193" cy="914400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743193" cy="914400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81469193"/>
                    <am3d:up dx="0" dy="36000000" dz="0"/>
                    <am3d:lookAt x="0" y="0" z="0"/>
                    <am3d:perspective fov="2674384"/>
                  </am3d:camera>
                  <am3d:trans>
                    <am3d:meterPerModelUnit n="7140529" d="1000000"/>
                    <am3d:preTrans dx="0" dy="-17999995" dz="5866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0" dy="0" dz="0"/>
                  </am3d:trans>
                  <am3d:raster rName="Office3DRenderer" rVer="16.0.8326">
                    <am3d:blip r:embed="rId9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Cube">
                <a:extLst>
                  <a:ext uri="{FF2B5EF4-FFF2-40B4-BE49-F238E27FC236}">
                    <a16:creationId xmlns:a16="http://schemas.microsoft.com/office/drawing/2014/main" id="{E77BDE1A-E4FE-4F54-8267-CF9E2FF576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02270" y="2514600"/>
                <a:ext cx="2743193" cy="914400"/>
              </a:xfrm>
              <a:prstGeom prst="rect">
                <a:avLst/>
              </a:prstGeom>
              <a:noFill/>
            </p:spPr>
          </p:pic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5030A5E1-A750-4CAA-B5B3-F0A3E29E34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0780" y="2855428"/>
            <a:ext cx="301752" cy="3017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E8280F1-6DDD-466A-A3BC-633A472F713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7100" y="2944031"/>
            <a:ext cx="182880" cy="182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A7E2631-C171-40CD-8CAE-70ECF748318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446" y="2656952"/>
            <a:ext cx="182880" cy="182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955092C-0E6D-4771-80ED-79C6D0D3A55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643" y="2892995"/>
            <a:ext cx="301752" cy="3017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89EF466-8480-44AE-9036-87C80A9079EE}"/>
              </a:ext>
            </a:extLst>
          </p:cNvPr>
          <p:cNvCxnSpPr/>
          <p:nvPr/>
        </p:nvCxnSpPr>
        <p:spPr>
          <a:xfrm>
            <a:off x="9101019" y="3006304"/>
            <a:ext cx="43638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D36EC7D-5F6C-48F9-994D-65ACA5953D1F}"/>
                  </a:ext>
                </a:extLst>
              </p:cNvPr>
              <p:cNvSpPr txBox="1"/>
              <p:nvPr/>
            </p:nvSpPr>
            <p:spPr>
              <a:xfrm>
                <a:off x="8143195" y="3291587"/>
                <a:ext cx="1543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Input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D36EC7D-5F6C-48F9-994D-65ACA5953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43195" y="3291587"/>
                <a:ext cx="1543460" cy="369332"/>
              </a:xfrm>
              <a:prstGeom prst="rect">
                <a:avLst/>
              </a:prstGeom>
              <a:blipFill>
                <a:blip r:embed="rId11"/>
                <a:stretch>
                  <a:fillRect l="-3557" t="-9836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425F21A-AB61-4E3F-AA59-DDF182A703FA}"/>
                  </a:ext>
                </a:extLst>
              </p:cNvPr>
              <p:cNvSpPr txBox="1"/>
              <p:nvPr/>
            </p:nvSpPr>
            <p:spPr>
              <a:xfrm>
                <a:off x="9358232" y="3413459"/>
                <a:ext cx="1543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425F21A-AB61-4E3F-AA59-DDF182A703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8232" y="3413459"/>
                <a:ext cx="1543460" cy="369332"/>
              </a:xfrm>
              <a:prstGeom prst="rect">
                <a:avLst/>
              </a:prstGeom>
              <a:blipFill>
                <a:blip r:embed="rId12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215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" grpId="0" animBg="1"/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668861" y="287338"/>
                <a:ext cx="8877785" cy="1143000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en-US" dirty="0"/>
                  <a:t>Encode Post-condition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/>
                        <a:ea typeface="Cambria Math" charset="0"/>
                        <a:cs typeface="Cambria Math" charset="0"/>
                      </a:rPr>
                      <m:t>𝝍</m:t>
                    </m:r>
                    <m:r>
                      <a:rPr lang="en-US" b="0" i="0" smtClean="0">
                        <a:latin typeface="Cambria Math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as MILP</a:t>
                </a:r>
              </a:p>
            </p:txBody>
          </p:sp>
        </mc:Choice>
        <mc:Fallback xmlns="">
          <p:sp>
            <p:nvSpPr>
              <p:cNvPr id="4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668861" y="287338"/>
                <a:ext cx="8877785" cy="1143000"/>
              </a:xfrm>
              <a:blipFill>
                <a:blip r:embed="rId2"/>
                <a:stretch>
                  <a:fillRect b="-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/>
          <p:cNvSpPr/>
          <p:nvPr/>
        </p:nvSpPr>
        <p:spPr>
          <a:xfrm>
            <a:off x="5157691" y="2369161"/>
            <a:ext cx="3816977" cy="8803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DINPro-Bold" pitchFamily="34" charset="0"/>
              </a:rPr>
              <a:t>We want to prove this</a:t>
            </a:r>
            <a:r>
              <a:rPr lang="en-US" dirty="0">
                <a:latin typeface="DINPro" pitchFamily="34" charset="0"/>
              </a:rPr>
              <a:t>. Hence, this must be forming our MILP objective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1731544" y="2601100"/>
                <a:ext cx="188102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/>
                          <a:ea typeface="Cambria Math" panose="02040503050406030204" pitchFamily="18" charset="0"/>
                        </a:rPr>
                        <m:t>𝜓</m:t>
                      </m:r>
                      <m:r>
                        <a:rPr lang="en-US" sz="2400" i="1" smtClean="0">
                          <a:latin typeface="Cambria Math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</m:t>
                          </m:r>
                        </m:sub>
                      </m:sSub>
                      <m:r>
                        <a:rPr lang="en-US" sz="2400" i="1">
                          <a:latin typeface="Cambria Math"/>
                          <a:ea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1544" y="2601100"/>
                <a:ext cx="1881028" cy="461665"/>
              </a:xfrm>
              <a:prstGeom prst="rect">
                <a:avLst/>
              </a:prstGeom>
              <a:blipFill>
                <a:blip r:embed="rId3"/>
                <a:stretch>
                  <a:fillRect l="-324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/>
              <p:cNvSpPr/>
              <p:nvPr/>
            </p:nvSpPr>
            <p:spPr>
              <a:xfrm>
                <a:off x="1702727" y="1643903"/>
                <a:ext cx="8843918" cy="5055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000" dirty="0">
                    <a:latin typeface="DINPro" pitchFamily="34" charset="0"/>
                  </a:rPr>
                  <a:t>Lets take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/>
                        <a:ea typeface="Cambria Math" charset="0"/>
                        <a:cs typeface="Cambria Math" charset="0"/>
                      </a:rPr>
                      <m:t>𝝍</m:t>
                    </m:r>
                    <m:r>
                      <a:rPr lang="en-US" sz="2000" b="1" i="1">
                        <a:latin typeface="Cambria Math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da-DK" sz="2000" dirty="0">
                    <a:latin typeface="DINPro" pitchFamily="34" charset="0"/>
                  </a:rPr>
                  <a:t> on our example network</a:t>
                </a:r>
                <a:endParaRPr lang="en-US" sz="2000" dirty="0">
                  <a:latin typeface="DINPro" pitchFamily="34" charset="0"/>
                </a:endParaRPr>
              </a:p>
            </p:txBody>
          </p:sp>
        </mc:Choice>
        <mc:Fallback xmlns="">
          <p:sp>
            <p:nvSpPr>
              <p:cNvPr id="20" name="Rectangle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2727" y="1643903"/>
                <a:ext cx="8843918" cy="505523"/>
              </a:xfrm>
              <a:prstGeom prst="rect">
                <a:avLst/>
              </a:prstGeom>
              <a:blipFill>
                <a:blip r:embed="rId4"/>
                <a:stretch>
                  <a:fillRect l="-689" b="-204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3433997" y="4546993"/>
                <a:ext cx="1942391" cy="46166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funcPr>
                        <m:fName>
                          <m:r>
                            <a:rPr lang="en-US" sz="2400" b="1" i="1">
                              <a:latin typeface="Cambria Math"/>
                              <a:sym typeface="Math B"/>
                            </a:rPr>
                            <m:t>𝒎𝒊𝒏</m:t>
                          </m:r>
                        </m:fName>
                        <m:e>
                          <m:r>
                            <a:rPr lang="en-US" sz="2400" i="1">
                              <a:latin typeface="Cambria Math"/>
                              <a:sym typeface="Math B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7</m:t>
                              </m:r>
                            </m:sub>
                          </m:sSub>
                          <m:r>
                            <a:rPr lang="en-US" sz="2400" i="1">
                              <a:latin typeface="Cambria Math"/>
                              <a:sym typeface="Math B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8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3997" y="4546993"/>
                <a:ext cx="1942391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/>
          <p:cNvCxnSpPr>
            <a:stCxn id="18" idx="3"/>
            <a:endCxn id="12" idx="1"/>
          </p:cNvCxnSpPr>
          <p:nvPr/>
        </p:nvCxnSpPr>
        <p:spPr>
          <a:xfrm flipV="1">
            <a:off x="3612572" y="2809346"/>
            <a:ext cx="1545119" cy="22587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785819" y="4054405"/>
            <a:ext cx="16318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DINPro" pitchFamily="34" charset="0"/>
              </a:rPr>
              <a:t>MILP encoding: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0" y="5387591"/>
                <a:ext cx="12192000" cy="58811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sz="2400" dirty="0">
                    <a:latin typeface="DINPro" pitchFamily="34" charset="0"/>
                  </a:rPr>
                  <a:t>If the minimum value is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sz="2400" dirty="0">
                    <a:latin typeface="DINPro" pitchFamily="34" charset="0"/>
                  </a:rPr>
                  <a:t>, then verification </a:t>
                </a:r>
                <a:r>
                  <a:rPr lang="en-US" sz="2400" dirty="0">
                    <a:solidFill>
                      <a:srgbClr val="00B050"/>
                    </a:solidFill>
                    <a:latin typeface="DINPro" pitchFamily="34" charset="0"/>
                  </a:rPr>
                  <a:t>succeeds</a:t>
                </a:r>
                <a:r>
                  <a:rPr lang="en-US" sz="2400" dirty="0">
                    <a:latin typeface="DINPro" pitchFamily="34" charset="0"/>
                  </a:rPr>
                  <a:t>, if not, verification </a:t>
                </a:r>
                <a:r>
                  <a:rPr lang="en-US" sz="2400" dirty="0">
                    <a:solidFill>
                      <a:srgbClr val="FF0000"/>
                    </a:solidFill>
                    <a:latin typeface="DINPro" pitchFamily="34" charset="0"/>
                  </a:rPr>
                  <a:t>fails</a:t>
                </a:r>
                <a:r>
                  <a:rPr lang="en-US" sz="2400" dirty="0">
                    <a:latin typeface="DINPro" pitchFamily="34" charset="0"/>
                  </a:rPr>
                  <a:t>.</a:t>
                </a:r>
                <a:endParaRPr lang="en-US" sz="2400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5387591"/>
                <a:ext cx="12192000" cy="588110"/>
              </a:xfrm>
              <a:prstGeom prst="rect">
                <a:avLst/>
              </a:prstGeom>
              <a:blipFill>
                <a:blip r:embed="rId6"/>
                <a:stretch>
                  <a:fillRect b="-239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050CB6-2B0E-47C0-B540-0CCE08D20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8997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68861" y="140581"/>
            <a:ext cx="8877785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Generic vs. Instantiated MILP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43032" y="1502754"/>
            <a:ext cx="274491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DINPro-Bold" pitchFamily="34" charset="0"/>
              </a:rPr>
              <a:t>Generic MILP problem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02979" y="1502754"/>
            <a:ext cx="22731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DINPro-Bold" pitchFamily="34" charset="0"/>
              </a:rPr>
              <a:t>Our MILP instance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5983603" y="2193230"/>
                <a:ext cx="2092562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func>
                            <m:func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funcPr>
                            <m:fName>
                              <m:r>
                                <a:rPr lang="en-US" b="1" i="1">
                                  <a:latin typeface="Cambria Math"/>
                                  <a:sym typeface="Math B"/>
                                </a:rPr>
                                <m:t>𝒎𝒊𝒏</m:t>
                              </m:r>
                            </m:fName>
                            <m:e>
                              <m:r>
                                <a:rPr lang="en-US" i="1">
                                  <a:latin typeface="Cambria Math"/>
                                  <a:sym typeface="Math B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sym typeface="Math B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sym typeface="Math B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sym typeface="Math B"/>
                                    </a:rPr>
                                    <m:t>7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  <a:sym typeface="Math B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</m:fun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en-US" b="0" dirty="0">
                  <a:sym typeface="Math B"/>
                </a:endParaRPr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3603" y="2193230"/>
                <a:ext cx="2092562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5983604" y="3102563"/>
            <a:ext cx="3036210" cy="88036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DINPro" pitchFamily="34" charset="0"/>
              </a:rPr>
              <a:t>Plug in the affine and </a:t>
            </a:r>
            <a:r>
              <a:rPr lang="en-US" dirty="0" err="1">
                <a:latin typeface="DINPro" pitchFamily="34" charset="0"/>
              </a:rPr>
              <a:t>ReLU</a:t>
            </a:r>
            <a:r>
              <a:rPr lang="en-US" dirty="0">
                <a:latin typeface="DINPro" pitchFamily="34" charset="0"/>
              </a:rPr>
              <a:t> MILP encodings as defined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6017471" y="5163451"/>
                <a:ext cx="2269018" cy="369588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r>
                        <a:rPr lang="en-US" i="1">
                          <a:latin typeface="Cambria Math"/>
                          <a:sym typeface="Math B"/>
                        </a:rPr>
                        <m:t>𝜖</m:t>
                      </m:r>
                      <m:r>
                        <a:rPr lang="en-US" i="1">
                          <a:latin typeface="Cambria Math"/>
                          <a:sym typeface="Math B"/>
                        </a:rPr>
                        <m:t>≤ 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𝑖</m:t>
                          </m:r>
                        </m:sub>
                        <m:sup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′</m:t>
                          </m:r>
                        </m:sup>
                      </m:sSubSup>
                      <m:r>
                        <a:rPr lang="en-US" i="1">
                          <a:latin typeface="Cambria Math"/>
                          <a:sym typeface="Math B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sym typeface="Math B"/>
                        </a:rPr>
                        <m:t>𝜖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7471" y="5163451"/>
                <a:ext cx="2269018" cy="369588"/>
              </a:xfrm>
              <a:prstGeom prst="rect">
                <a:avLst/>
              </a:prstGeom>
              <a:blipFill>
                <a:blip r:embed="rId3"/>
                <a:stretch>
                  <a:fillRect b="-32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8945419" y="4932619"/>
                <a:ext cx="1542430" cy="7927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600" i="1">
                        <a:latin typeface="Cambria Math"/>
                        <a:sym typeface="Math B"/>
                      </a:rPr>
                      <m:t>𝜙</m:t>
                    </m:r>
                    <m:r>
                      <a:rPr lang="en-US" sz="1600" i="1">
                        <a:latin typeface="Cambria Math"/>
                        <a:sym typeface="Math B"/>
                      </a:rPr>
                      <m:t>:  </m:t>
                    </m:r>
                  </m:oMath>
                </a14:m>
                <a:r>
                  <a:rPr lang="en-US" sz="1600" dirty="0">
                    <a:latin typeface="DINPro" pitchFamily="34" charset="0"/>
                  </a:rPr>
                  <a:t>bounds on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input neurons </a:t>
                </a:r>
                <a:endParaRPr lang="en-US" sz="1600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5419" y="4932619"/>
                <a:ext cx="1542430" cy="792781"/>
              </a:xfrm>
              <a:prstGeom prst="rect">
                <a:avLst/>
              </a:prstGeom>
              <a:blipFill>
                <a:blip r:embed="rId4"/>
                <a:stretch>
                  <a:fillRect l="-1976" b="-9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/>
          <p:cNvCxnSpPr>
            <a:stCxn id="15" idx="1"/>
            <a:endCxn id="14" idx="3"/>
          </p:cNvCxnSpPr>
          <p:nvPr/>
        </p:nvCxnSpPr>
        <p:spPr>
          <a:xfrm flipH="1">
            <a:off x="8286489" y="5329010"/>
            <a:ext cx="658930" cy="19235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/>
              <p:cNvSpPr/>
              <p:nvPr/>
            </p:nvSpPr>
            <p:spPr>
              <a:xfrm>
                <a:off x="5983605" y="4308998"/>
                <a:ext cx="1499513" cy="40216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𝑙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 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𝑖</m:t>
                          </m:r>
                        </m:sub>
                        <m:sup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𝑝</m:t>
                          </m:r>
                        </m:sup>
                      </m:sSubSup>
                      <m:r>
                        <a:rPr lang="en-US" i="1">
                          <a:latin typeface="Cambria Math"/>
                          <a:sym typeface="Math B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𝑢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3605" y="4308998"/>
                <a:ext cx="1499513" cy="402161"/>
              </a:xfrm>
              <a:prstGeom prst="rect">
                <a:avLst/>
              </a:prstGeom>
              <a:blipFill>
                <a:blip r:embed="rId5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>
            <a:stCxn id="23" idx="1"/>
            <a:endCxn id="19" idx="3"/>
          </p:cNvCxnSpPr>
          <p:nvPr/>
        </p:nvCxnSpPr>
        <p:spPr>
          <a:xfrm flipH="1">
            <a:off x="7483118" y="4479082"/>
            <a:ext cx="104119" cy="30996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>
              <a:xfrm>
                <a:off x="7587237" y="4083589"/>
                <a:ext cx="2925541" cy="7909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pre-computed Box bounds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on all neurons in each layer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/>
                        <a:sym typeface="Math B"/>
                      </a:rPr>
                      <m:t>𝑝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7237" y="4083589"/>
                <a:ext cx="2925541" cy="790986"/>
              </a:xfrm>
              <a:prstGeom prst="rect">
                <a:avLst/>
              </a:prstGeom>
              <a:blipFill>
                <a:blip r:embed="rId6"/>
                <a:stretch>
                  <a:fillRect l="-1250" b="-9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Left Brace 36"/>
          <p:cNvSpPr/>
          <p:nvPr/>
        </p:nvSpPr>
        <p:spPr>
          <a:xfrm>
            <a:off x="5407371" y="2110547"/>
            <a:ext cx="361743" cy="542816"/>
          </a:xfrm>
          <a:prstGeom prst="leftBrace">
            <a:avLst>
              <a:gd name="adj1" fmla="val 45781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Left Brace 37"/>
          <p:cNvSpPr/>
          <p:nvPr/>
        </p:nvSpPr>
        <p:spPr>
          <a:xfrm>
            <a:off x="5401725" y="3041888"/>
            <a:ext cx="361743" cy="1074316"/>
          </a:xfrm>
          <a:prstGeom prst="leftBrace">
            <a:avLst>
              <a:gd name="adj1" fmla="val 45781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Brace 39"/>
          <p:cNvSpPr/>
          <p:nvPr/>
        </p:nvSpPr>
        <p:spPr>
          <a:xfrm>
            <a:off x="5418409" y="4300638"/>
            <a:ext cx="361743" cy="1243690"/>
          </a:xfrm>
          <a:prstGeom prst="leftBrace">
            <a:avLst>
              <a:gd name="adj1" fmla="val 45781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/>
              <p:cNvSpPr/>
              <p:nvPr/>
            </p:nvSpPr>
            <p:spPr>
              <a:xfrm>
                <a:off x="1755914" y="2162941"/>
                <a:ext cx="3516219" cy="40011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𝒎𝒊𝒏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𝒄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𝒄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𝟐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𝟐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+…+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𝒄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𝒏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DINPro" pitchFamily="34" charset="0"/>
                  <a:ea typeface="Cambria Math" panose="02040503050406030204" pitchFamily="18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42" name="Rectangle 4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914" y="2162941"/>
                <a:ext cx="3516219" cy="400110"/>
              </a:xfrm>
              <a:prstGeom prst="rect">
                <a:avLst/>
              </a:prstGeom>
              <a:blipFill>
                <a:blip r:embed="rId7"/>
                <a:stretch>
                  <a:fillRect b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angle 42"/>
              <p:cNvSpPr/>
              <p:nvPr/>
            </p:nvSpPr>
            <p:spPr>
              <a:xfrm>
                <a:off x="1755914" y="3065411"/>
                <a:ext cx="3516218" cy="1015663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+…+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𝒏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𝒃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2000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r>
                  <a:rPr lang="en-US" sz="2000" dirty="0">
                    <a:latin typeface="DINPro" pitchFamily="34" charset="0"/>
                    <a:ea typeface="Cambria Math" panose="02040503050406030204" pitchFamily="18" charset="0"/>
                    <a:cs typeface="Cambria Math" charset="0"/>
                  </a:rPr>
                  <a:t>                  ….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  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𝒎</m:t>
                          </m:r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+…+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𝒎𝒏</m:t>
                          </m:r>
                        </m:sub>
                      </m:sSub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𝒏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𝒃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𝒎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DINPro" pitchFamily="34" charset="0"/>
                  <a:ea typeface="Cambria Math" panose="02040503050406030204" pitchFamily="18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43" name="Rectangle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914" y="3065411"/>
                <a:ext cx="3516218" cy="101566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/>
              <p:cNvSpPr/>
              <p:nvPr/>
            </p:nvSpPr>
            <p:spPr>
              <a:xfrm>
                <a:off x="1755914" y="4741813"/>
                <a:ext cx="3516219" cy="40011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000" b="1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𝒍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≤</m:t>
                          </m:r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𝒊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𝒖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𝒊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   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𝟏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𝒊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𝒏</m:t>
                      </m:r>
                    </m:oMath>
                  </m:oMathPara>
                </a14:m>
                <a:endParaRPr lang="en-US" sz="2000" b="1" i="1" dirty="0">
                  <a:latin typeface="Cambria Math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44" name="Rectangle 4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914" y="4741813"/>
                <a:ext cx="3516219" cy="400110"/>
              </a:xfrm>
              <a:prstGeom prst="rect">
                <a:avLst/>
              </a:prstGeom>
              <a:blipFill>
                <a:blip r:embed="rId9"/>
                <a:stretch>
                  <a:fillRect b="-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/>
              <p:cNvSpPr/>
              <p:nvPr/>
            </p:nvSpPr>
            <p:spPr>
              <a:xfrm>
                <a:off x="1750268" y="6068269"/>
                <a:ext cx="3516219" cy="42922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𝒙</m:t>
                          </m:r>
                        </m:e>
                        <m:sub>
                          <m:r>
                            <a:rPr lang="en-US" sz="20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𝒋</m:t>
                          </m:r>
                        </m:sub>
                      </m:sSub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∈</m:t>
                      </m:r>
                      <m:r>
                        <a:rPr lang="en-US" sz="20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𝒁</m:t>
                      </m:r>
                    </m:oMath>
                  </m:oMathPara>
                </a14:m>
                <a:endParaRPr lang="en-US" sz="2000" b="1" i="1" dirty="0">
                  <a:latin typeface="Cambria Math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45" name="Rectangle 4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0268" y="6068269"/>
                <a:ext cx="3516219" cy="429220"/>
              </a:xfrm>
              <a:prstGeom prst="rect">
                <a:avLst/>
              </a:prstGeom>
              <a:blipFill>
                <a:blip r:embed="rId10"/>
                <a:stretch>
                  <a:fillRect b="-98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Left Brace 46"/>
          <p:cNvSpPr/>
          <p:nvPr/>
        </p:nvSpPr>
        <p:spPr>
          <a:xfrm>
            <a:off x="5424793" y="5992259"/>
            <a:ext cx="361743" cy="584897"/>
          </a:xfrm>
          <a:prstGeom prst="leftBrace">
            <a:avLst>
              <a:gd name="adj1" fmla="val 45781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/>
              <p:cNvSpPr/>
              <p:nvPr/>
            </p:nvSpPr>
            <p:spPr>
              <a:xfrm>
                <a:off x="7657185" y="5860208"/>
                <a:ext cx="2841486" cy="7927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These are the </a:t>
                </a:r>
                <a14:m>
                  <m:oMath xmlns:m="http://schemas.openxmlformats.org/officeDocument/2006/math">
                    <m:r>
                      <a:rPr lang="en-US" sz="1600" b="1" i="1">
                        <a:latin typeface="Cambria Math"/>
                        <a:ea typeface="Cambria Math" charset="0"/>
                        <a:cs typeface="Cambria Math" charset="0"/>
                      </a:rPr>
                      <m:t>𝒂</m:t>
                    </m:r>
                    <m:r>
                      <a:rPr lang="en-US" sz="1600" b="1" i="1">
                        <a:latin typeface="Cambria Math"/>
                        <a:ea typeface="Cambria Math" charset="0"/>
                        <a:cs typeface="Cambria Math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sz="16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16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𝟎</m:t>
                        </m:r>
                        <m:r>
                          <a:rPr lang="en-US" sz="16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sz="16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𝟏</m:t>
                        </m:r>
                      </m:e>
                    </m:d>
                    <m:r>
                      <a:rPr lang="en-US" sz="1600" b="1" i="1">
                        <a:latin typeface="Cambria Math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1600" dirty="0" err="1">
                    <a:latin typeface="DINPro" pitchFamily="34" charset="0"/>
                  </a:rPr>
                  <a:t>vars</a:t>
                </a:r>
                <a:r>
                  <a:rPr lang="en-US" sz="1600" dirty="0">
                    <a:latin typeface="DINPro" pitchFamily="34" charset="0"/>
                  </a:rPr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from the </a:t>
                </a:r>
                <a:r>
                  <a:rPr lang="en-US" sz="1600" dirty="0" err="1">
                    <a:latin typeface="DINPro" pitchFamily="34" charset="0"/>
                  </a:rPr>
                  <a:t>ReLU</a:t>
                </a:r>
                <a:r>
                  <a:rPr lang="en-US" sz="1600" dirty="0">
                    <a:latin typeface="DINPro" pitchFamily="34" charset="0"/>
                  </a:rPr>
                  <a:t> encoding</a:t>
                </a:r>
                <a:endParaRPr lang="en-US" sz="1600" dirty="0"/>
              </a:p>
            </p:txBody>
          </p:sp>
        </mc:Choice>
        <mc:Fallback xmlns="">
          <p:sp>
            <p:nvSpPr>
              <p:cNvPr id="48" name="Rectangle 4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7185" y="5860208"/>
                <a:ext cx="2841486" cy="792781"/>
              </a:xfrm>
              <a:prstGeom prst="rect">
                <a:avLst/>
              </a:prstGeom>
              <a:blipFill>
                <a:blip r:embed="rId11"/>
                <a:stretch>
                  <a:fillRect l="-1073" b="-9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Rectangle 48"/>
          <p:cNvSpPr/>
          <p:nvPr/>
        </p:nvSpPr>
        <p:spPr>
          <a:xfrm>
            <a:off x="5910715" y="1956219"/>
            <a:ext cx="4602063" cy="4791431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1699521" y="1933641"/>
            <a:ext cx="3651405" cy="4791431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/>
              <p:cNvSpPr/>
              <p:nvPr/>
            </p:nvSpPr>
            <p:spPr>
              <a:xfrm>
                <a:off x="6065333" y="6095825"/>
                <a:ext cx="1178011" cy="36183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16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sz="1600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𝒋</m:t>
                          </m:r>
                        </m:sub>
                      </m:sSub>
                      <m:r>
                        <a:rPr lang="en-US" sz="16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∈{</m:t>
                      </m:r>
                      <m:r>
                        <a:rPr lang="en-US" sz="16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𝟎</m:t>
                      </m:r>
                      <m:r>
                        <a:rPr lang="en-US" sz="16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,</m:t>
                      </m:r>
                      <m:r>
                        <a:rPr lang="en-US" sz="16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𝟏</m:t>
                      </m:r>
                      <m:r>
                        <a:rPr lang="en-US" sz="1600" b="1" i="1">
                          <a:latin typeface="Cambria Math"/>
                          <a:ea typeface="Cambria Math" charset="0"/>
                          <a:cs typeface="Cambria Math" charset="0"/>
                        </a:rPr>
                        <m:t>}</m:t>
                      </m:r>
                    </m:oMath>
                  </m:oMathPara>
                </a14:m>
                <a:endParaRPr lang="en-US" sz="1600" b="1" i="1" dirty="0">
                  <a:latin typeface="Cambria Math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52" name="Rectangle 5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5333" y="6095825"/>
                <a:ext cx="1178011" cy="361830"/>
              </a:xfrm>
              <a:prstGeom prst="rect">
                <a:avLst/>
              </a:prstGeom>
              <a:blipFill>
                <a:blip r:embed="rId12"/>
                <a:stretch>
                  <a:fillRect b="-50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Straight Arrow Connector 52"/>
          <p:cNvCxnSpPr>
            <a:stCxn id="48" idx="1"/>
            <a:endCxn id="52" idx="3"/>
          </p:cNvCxnSpPr>
          <p:nvPr/>
        </p:nvCxnSpPr>
        <p:spPr>
          <a:xfrm flipH="1">
            <a:off x="7243343" y="6256598"/>
            <a:ext cx="413842" cy="20142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A65A2A-B44D-4A1E-AA3F-15BFCBE47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4343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4313" y="240948"/>
            <a:ext cx="8997244" cy="930275"/>
          </a:xfrm>
        </p:spPr>
        <p:txBody>
          <a:bodyPr>
            <a:normAutofit/>
          </a:bodyPr>
          <a:lstStyle/>
          <a:p>
            <a:r>
              <a:rPr lang="en-US" dirty="0"/>
              <a:t>Reminder: these are the bounds with Box</a:t>
            </a:r>
          </a:p>
        </p:txBody>
      </p:sp>
      <p:sp>
        <p:nvSpPr>
          <p:cNvPr id="110" name="Oval 109"/>
          <p:cNvSpPr/>
          <p:nvPr/>
        </p:nvSpPr>
        <p:spPr>
          <a:xfrm>
            <a:off x="3410293" y="2546667"/>
            <a:ext cx="540000" cy="540000"/>
          </a:xfrm>
          <a:prstGeom prst="ellipse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3410293" y="4346667"/>
            <a:ext cx="540000" cy="540000"/>
          </a:xfrm>
          <a:prstGeom prst="ellipse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5211627" y="2546667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5211627" y="4346667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7011627" y="2546667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7011627" y="4346667"/>
            <a:ext cx="540000" cy="54000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8811627" y="2546667"/>
            <a:ext cx="540000" cy="54000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8811627" y="4346667"/>
            <a:ext cx="540000" cy="54000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Connector 117"/>
          <p:cNvCxnSpPr>
            <a:stCxn id="114" idx="6"/>
            <a:endCxn id="117" idx="2"/>
          </p:cNvCxnSpPr>
          <p:nvPr/>
        </p:nvCxnSpPr>
        <p:spPr>
          <a:xfrm>
            <a:off x="3950293" y="2816667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3950293" y="4616667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5751627" y="4616667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7551627" y="4616667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>
            <a:stCxn id="115" idx="7"/>
            <a:endCxn id="117" idx="3"/>
          </p:cNvCxnSpPr>
          <p:nvPr/>
        </p:nvCxnSpPr>
        <p:spPr>
          <a:xfrm flipV="1">
            <a:off x="3871212" y="3007586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>
            <a:stCxn id="114" idx="5"/>
          </p:cNvCxnSpPr>
          <p:nvPr/>
        </p:nvCxnSpPr>
        <p:spPr>
          <a:xfrm>
            <a:off x="3871212" y="3007586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2145364" y="2816667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2145364" y="4616667"/>
            <a:ext cx="1260000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TextBox 125"/>
              <p:cNvSpPr txBox="1"/>
              <p:nvPr/>
            </p:nvSpPr>
            <p:spPr>
              <a:xfrm>
                <a:off x="3458427" y="2600667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6" name="TextBox 1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8427" y="2600667"/>
                <a:ext cx="471988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7" name="TextBox 126"/>
              <p:cNvSpPr txBox="1"/>
              <p:nvPr/>
            </p:nvSpPr>
            <p:spPr>
              <a:xfrm>
                <a:off x="5258427" y="2600667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7" name="TextBox 1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8427" y="2600667"/>
                <a:ext cx="477310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8" name="TextBox 127"/>
              <p:cNvSpPr txBox="1"/>
              <p:nvPr/>
            </p:nvSpPr>
            <p:spPr>
              <a:xfrm>
                <a:off x="7058427" y="2600667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8" name="TextBox 1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427" y="2600667"/>
                <a:ext cx="477310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9" name="TextBox 128"/>
              <p:cNvSpPr txBox="1"/>
              <p:nvPr/>
            </p:nvSpPr>
            <p:spPr>
              <a:xfrm>
                <a:off x="3458427" y="4400667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9" name="TextBox 1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8427" y="4400667"/>
                <a:ext cx="47731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0" name="TextBox 129"/>
              <p:cNvSpPr txBox="1"/>
              <p:nvPr/>
            </p:nvSpPr>
            <p:spPr>
              <a:xfrm>
                <a:off x="8858427" y="2600667"/>
                <a:ext cx="4660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0" name="TextBox 1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8427" y="2600667"/>
                <a:ext cx="46609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1" name="TextBox 130"/>
              <p:cNvSpPr txBox="1"/>
              <p:nvPr/>
            </p:nvSpPr>
            <p:spPr>
              <a:xfrm>
                <a:off x="5258427" y="4400667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1" name="TextBox 1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8427" y="4400667"/>
                <a:ext cx="477310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TextBox 131"/>
              <p:cNvSpPr txBox="1"/>
              <p:nvPr/>
            </p:nvSpPr>
            <p:spPr>
              <a:xfrm>
                <a:off x="7058427" y="4400667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2" name="TextBox 1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427" y="4400667"/>
                <a:ext cx="477310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3" name="TextBox 132"/>
              <p:cNvSpPr txBox="1"/>
              <p:nvPr/>
            </p:nvSpPr>
            <p:spPr>
              <a:xfrm>
                <a:off x="8858428" y="4400667"/>
                <a:ext cx="4660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3" name="TextBox 1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8428" y="4400667"/>
                <a:ext cx="466090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TextBox 133"/>
              <p:cNvSpPr txBox="1"/>
              <p:nvPr/>
            </p:nvSpPr>
            <p:spPr>
              <a:xfrm>
                <a:off x="4290160" y="2437355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4" name="TextBox 1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0160" y="2437355"/>
                <a:ext cx="377026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TextBox 134"/>
              <p:cNvSpPr txBox="1"/>
              <p:nvPr/>
            </p:nvSpPr>
            <p:spPr>
              <a:xfrm>
                <a:off x="5695627" y="2403491"/>
                <a:ext cx="13012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</a:rPr>
                        <m:t>max</m:t>
                      </m:r>
                      <m:r>
                        <a:rPr lang="en-US" i="1">
                          <a:latin typeface="Cambria Math" charset="0"/>
                        </a:rPr>
                        <m:t>⁡(0,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5" name="TextBox 1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5627" y="2403491"/>
                <a:ext cx="1301254" cy="369332"/>
              </a:xfrm>
              <a:prstGeom prst="rect">
                <a:avLst/>
              </a:prstGeom>
              <a:blipFill>
                <a:blip r:embed="rId11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6" name="Straight Connector 135"/>
          <p:cNvCxnSpPr/>
          <p:nvPr/>
        </p:nvCxnSpPr>
        <p:spPr>
          <a:xfrm>
            <a:off x="5751627" y="2816667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7551627" y="2816670"/>
            <a:ext cx="1261334" cy="0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7472427" y="3007467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7472427" y="3007467"/>
            <a:ext cx="1419496" cy="1418162"/>
          </a:xfrm>
          <a:prstGeom prst="line">
            <a:avLst/>
          </a:prstGeom>
          <a:ln w="508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0" name="TextBox 139"/>
              <p:cNvSpPr txBox="1"/>
              <p:nvPr/>
            </p:nvSpPr>
            <p:spPr>
              <a:xfrm>
                <a:off x="7890027" y="2437358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0" name="TextBox 1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0027" y="2437358"/>
                <a:ext cx="377026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1" name="TextBox 140"/>
              <p:cNvSpPr txBox="1"/>
              <p:nvPr/>
            </p:nvSpPr>
            <p:spPr>
              <a:xfrm>
                <a:off x="4273095" y="4628130"/>
                <a:ext cx="5501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1" name="TextBox 1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3095" y="4628130"/>
                <a:ext cx="550151" cy="3693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2" name="TextBox 141"/>
              <p:cNvSpPr txBox="1"/>
              <p:nvPr/>
            </p:nvSpPr>
            <p:spPr>
              <a:xfrm>
                <a:off x="7872028" y="4628131"/>
                <a:ext cx="5501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2" name="TextBox 1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2028" y="4628131"/>
                <a:ext cx="550151" cy="3693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3" name="TextBox 142"/>
              <p:cNvSpPr txBox="1"/>
              <p:nvPr/>
            </p:nvSpPr>
            <p:spPr>
              <a:xfrm>
                <a:off x="5694027" y="4638692"/>
                <a:ext cx="13012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</a:rPr>
                        <m:t>max</m:t>
                      </m:r>
                      <m:r>
                        <a:rPr lang="en-US" i="1">
                          <a:latin typeface="Cambria Math" charset="0"/>
                        </a:rPr>
                        <m:t>⁡(0,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3" name="TextBox 1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4027" y="4638692"/>
                <a:ext cx="1301254" cy="369332"/>
              </a:xfrm>
              <a:prstGeom prst="rect">
                <a:avLst/>
              </a:prstGeom>
              <a:blipFill>
                <a:blip r:embed="rId15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TextBox 143"/>
              <p:cNvSpPr txBox="1"/>
              <p:nvPr/>
            </p:nvSpPr>
            <p:spPr>
              <a:xfrm>
                <a:off x="3958827" y="3795867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4" name="TextBox 1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8827" y="3795867"/>
                <a:ext cx="377026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5" name="TextBox 144"/>
              <p:cNvSpPr txBox="1"/>
              <p:nvPr/>
            </p:nvSpPr>
            <p:spPr>
              <a:xfrm>
                <a:off x="7558827" y="3795867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5" name="TextBox 1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8827" y="3795867"/>
                <a:ext cx="377026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6" name="TextBox 145"/>
              <p:cNvSpPr txBox="1"/>
              <p:nvPr/>
            </p:nvSpPr>
            <p:spPr>
              <a:xfrm>
                <a:off x="3958827" y="2897200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6" name="TextBox 1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8827" y="2897200"/>
                <a:ext cx="377026" cy="369332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TextBox 146"/>
              <p:cNvSpPr txBox="1"/>
              <p:nvPr/>
            </p:nvSpPr>
            <p:spPr>
              <a:xfrm>
                <a:off x="7558827" y="2895867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7" name="TextBox 1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8827" y="2895867"/>
                <a:ext cx="377026" cy="369332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TextBox 147"/>
              <p:cNvSpPr txBox="1"/>
              <p:nvPr/>
            </p:nvSpPr>
            <p:spPr>
              <a:xfrm>
                <a:off x="2300362" y="2437355"/>
                <a:ext cx="8787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[0,0.6]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8" name="TextBox 1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0362" y="2437355"/>
                <a:ext cx="878767" cy="369332"/>
              </a:xfrm>
              <a:prstGeom prst="rect">
                <a:avLst/>
              </a:prstGeom>
              <a:blipFill>
                <a:blip r:embed="rId20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9" name="TextBox 148"/>
              <p:cNvSpPr txBox="1"/>
              <p:nvPr/>
            </p:nvSpPr>
            <p:spPr>
              <a:xfrm>
                <a:off x="2231322" y="4621752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[0.1,0.7]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9" name="TextBox 1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322" y="4621752"/>
                <a:ext cx="1055097" cy="369332"/>
              </a:xfrm>
              <a:prstGeom prst="rect">
                <a:avLst/>
              </a:prstGeom>
              <a:blipFill>
                <a:blip r:embed="rId21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0" name="TextBox 149"/>
              <p:cNvSpPr txBox="1"/>
              <p:nvPr/>
            </p:nvSpPr>
            <p:spPr>
              <a:xfrm>
                <a:off x="5290708" y="2174270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0" name="TextBox 1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0708" y="2174270"/>
                <a:ext cx="377026" cy="369332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TextBox 150"/>
              <p:cNvSpPr txBox="1"/>
              <p:nvPr/>
            </p:nvSpPr>
            <p:spPr>
              <a:xfrm>
                <a:off x="8890827" y="2174270"/>
                <a:ext cx="5421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1" name="TextBox 1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0827" y="2174270"/>
                <a:ext cx="542136" cy="369332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2" name="TextBox 151"/>
              <p:cNvSpPr txBox="1"/>
              <p:nvPr/>
            </p:nvSpPr>
            <p:spPr>
              <a:xfrm>
                <a:off x="5362827" y="4874270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2" name="TextBox 1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2827" y="4874270"/>
                <a:ext cx="377026" cy="369332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3" name="TextBox 152"/>
              <p:cNvSpPr txBox="1"/>
              <p:nvPr/>
            </p:nvSpPr>
            <p:spPr>
              <a:xfrm>
                <a:off x="8742697" y="4874270"/>
                <a:ext cx="7152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−0.5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3" name="TextBox 15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42697" y="4874270"/>
                <a:ext cx="715260" cy="369332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4" name="TextBox 153"/>
              <p:cNvSpPr txBox="1"/>
              <p:nvPr/>
            </p:nvSpPr>
            <p:spPr>
              <a:xfrm>
                <a:off x="3205535" y="1819739"/>
                <a:ext cx="8787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[0,0.6]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4" name="TextBox 15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5535" y="1819739"/>
                <a:ext cx="878767" cy="369332"/>
              </a:xfrm>
              <a:prstGeom prst="rect">
                <a:avLst/>
              </a:prstGeom>
              <a:blipFill>
                <a:blip r:embed="rId26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5" name="TextBox 154"/>
              <p:cNvSpPr txBox="1"/>
              <p:nvPr/>
            </p:nvSpPr>
            <p:spPr>
              <a:xfrm>
                <a:off x="3238952" y="5190353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[0.1,0.7]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5" name="TextBox 15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8952" y="5190353"/>
                <a:ext cx="1055097" cy="369332"/>
              </a:xfrm>
              <a:prstGeom prst="rect">
                <a:avLst/>
              </a:prstGeom>
              <a:blipFill>
                <a:blip r:embed="rId27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6" name="TextBox 155"/>
              <p:cNvSpPr txBox="1"/>
              <p:nvPr/>
            </p:nvSpPr>
            <p:spPr>
              <a:xfrm>
                <a:off x="4946104" y="1811719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[0.1,1.3]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6" name="TextBox 15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6104" y="1811719"/>
                <a:ext cx="1055097" cy="369332"/>
              </a:xfrm>
              <a:prstGeom prst="rect">
                <a:avLst/>
              </a:prstGeom>
              <a:blipFill>
                <a:blip r:embed="rId28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7" name="TextBox 156"/>
              <p:cNvSpPr txBox="1"/>
              <p:nvPr/>
            </p:nvSpPr>
            <p:spPr>
              <a:xfrm>
                <a:off x="4854751" y="5198375"/>
                <a:ext cx="12282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[−0.7,0.5]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7" name="TextBox 1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4751" y="5198375"/>
                <a:ext cx="1228221" cy="369332"/>
              </a:xfrm>
              <a:prstGeom prst="rect">
                <a:avLst/>
              </a:prstGeom>
              <a:blipFill>
                <a:blip r:embed="rId29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8" name="TextBox 157"/>
              <p:cNvSpPr txBox="1"/>
              <p:nvPr/>
            </p:nvSpPr>
            <p:spPr>
              <a:xfrm>
                <a:off x="6847094" y="1819741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[0.1,1.3]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8" name="TextBox 15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47094" y="1819741"/>
                <a:ext cx="1055097" cy="369332"/>
              </a:xfrm>
              <a:prstGeom prst="rect">
                <a:avLst/>
              </a:prstGeom>
              <a:blipFill>
                <a:blip r:embed="rId30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9" name="TextBox 158"/>
              <p:cNvSpPr txBox="1"/>
              <p:nvPr/>
            </p:nvSpPr>
            <p:spPr>
              <a:xfrm>
                <a:off x="6912598" y="5190355"/>
                <a:ext cx="8787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[0,0.5]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9" name="TextBox 15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2598" y="5190355"/>
                <a:ext cx="878767" cy="369332"/>
              </a:xfrm>
              <a:prstGeom prst="rect">
                <a:avLst/>
              </a:prstGeom>
              <a:blipFill>
                <a:blip r:embed="rId31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0" name="TextBox 159"/>
              <p:cNvSpPr txBox="1"/>
              <p:nvPr/>
            </p:nvSpPr>
            <p:spPr>
              <a:xfrm>
                <a:off x="8515475" y="1811721"/>
                <a:ext cx="1055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[0.6,2.3]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0" name="TextBox 15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5475" y="1811721"/>
                <a:ext cx="1055097" cy="369332"/>
              </a:xfrm>
              <a:prstGeom prst="rect">
                <a:avLst/>
              </a:prstGeom>
              <a:blipFill>
                <a:blip r:embed="rId32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1" name="TextBox 160"/>
              <p:cNvSpPr txBox="1"/>
              <p:nvPr/>
            </p:nvSpPr>
            <p:spPr>
              <a:xfrm>
                <a:off x="8507004" y="5190355"/>
                <a:ext cx="12282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[−0.9,0.8]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1" name="TextBox 16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7004" y="5190355"/>
                <a:ext cx="1228221" cy="369332"/>
              </a:xfrm>
              <a:prstGeom prst="rect">
                <a:avLst/>
              </a:prstGeom>
              <a:blipFill>
                <a:blip r:embed="rId33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9C7B67-8AF6-415D-B337-5E110C46B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9969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68861" y="287338"/>
            <a:ext cx="8877785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MILP Instance for this network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/>
              <p:nvPr/>
            </p:nvSpPr>
            <p:spPr>
              <a:xfrm>
                <a:off x="4814592" y="1612817"/>
                <a:ext cx="1798505" cy="43088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200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funcPr>
                        <m:fName>
                          <m:r>
                            <a:rPr lang="en-US" sz="2200" b="1" i="1">
                              <a:latin typeface="Cambria Math"/>
                              <a:sym typeface="Math B"/>
                            </a:rPr>
                            <m:t>𝒎𝒊𝒏</m:t>
                          </m:r>
                        </m:fName>
                        <m:e>
                          <m:r>
                            <a:rPr lang="en-US" sz="2200" i="1">
                              <a:latin typeface="Cambria Math"/>
                              <a:sym typeface="Math B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7</m:t>
                              </m:r>
                            </m:sub>
                          </m:sSub>
                          <m:r>
                            <a:rPr lang="en-US" sz="2200" i="1">
                              <a:latin typeface="Cambria Math"/>
                              <a:sym typeface="Math B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8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200" i="1" dirty="0"/>
              </a:p>
            </p:txBody>
          </p:sp>
        </mc:Choice>
        <mc:Fallback xmlns=""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4592" y="1612817"/>
                <a:ext cx="1798505" cy="430887"/>
              </a:xfrm>
              <a:prstGeom prst="rect">
                <a:avLst/>
              </a:prstGeom>
              <a:blipFill>
                <a:blip r:embed="rId2"/>
                <a:stretch>
                  <a:fillRect b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/>
              <p:cNvSpPr/>
              <p:nvPr/>
            </p:nvSpPr>
            <p:spPr>
              <a:xfrm>
                <a:off x="1849486" y="4631698"/>
                <a:ext cx="1677959" cy="6463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≤0.6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≤0.7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Rectangle 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9486" y="4631698"/>
                <a:ext cx="1677959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Rectangle 30"/>
          <p:cNvSpPr/>
          <p:nvPr/>
        </p:nvSpPr>
        <p:spPr>
          <a:xfrm>
            <a:off x="1770462" y="2301860"/>
            <a:ext cx="1139742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Affine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>
              <a:xfrm>
                <a:off x="4224016" y="2291997"/>
                <a:ext cx="2647092" cy="4228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latin typeface="DINPro" pitchFamily="34" charset="0"/>
                  </a:rPr>
                  <a:t>ReLU</a:t>
                </a:r>
                <a:r>
                  <a:rPr lang="en-US" sz="1600" dirty="0">
                    <a:latin typeface="DINPro" pitchFamily="34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sz="1600">
                            <a:latin typeface="Cambria Math"/>
                          </a:rPr>
                          <m:t>5</m:t>
                        </m:r>
                      </m:sub>
                    </m:sSub>
                    <m:r>
                      <a:rPr lang="en-US" sz="160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1600">
                        <a:latin typeface="Cambria Math" charset="0"/>
                      </a:rPr>
                      <m:t>max</m:t>
                    </m:r>
                    <m:r>
                      <a:rPr lang="en-US" sz="1600" i="1">
                        <a:latin typeface="Cambria Math" charset="0"/>
                      </a:rPr>
                      <m:t>⁡(0,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</a:rPr>
                          <m:t>3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)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4016" y="2291997"/>
                <a:ext cx="2647092" cy="422808"/>
              </a:xfrm>
              <a:prstGeom prst="rect">
                <a:avLst/>
              </a:prstGeom>
              <a:blipFill>
                <a:blip r:embed="rId4"/>
                <a:stretch>
                  <a:fillRect l="-1382" b="-18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angle 42"/>
              <p:cNvSpPr/>
              <p:nvPr/>
            </p:nvSpPr>
            <p:spPr>
              <a:xfrm>
                <a:off x="4325874" y="2682003"/>
                <a:ext cx="2729593" cy="120032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 −0.1 ∗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5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≥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3 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≤1.3∗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≥0</m:t>
                      </m:r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43" name="Rectangle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874" y="2682003"/>
                <a:ext cx="2729593" cy="12003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/>
              <p:cNvSpPr/>
              <p:nvPr/>
            </p:nvSpPr>
            <p:spPr>
              <a:xfrm>
                <a:off x="7565541" y="4585530"/>
                <a:ext cx="1656094" cy="36933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𝟓</m:t>
                          </m:r>
                        </m:sub>
                      </m:sSub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, </m:t>
                      </m:r>
                      <m:sSub>
                        <m:sSubPr>
                          <m:ctrlPr>
                            <a:rPr lang="en-US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𝟔</m:t>
                          </m:r>
                        </m:sub>
                      </m:sSub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𝟎</m:t>
                          </m:r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e>
                      </m:d>
                    </m:oMath>
                  </m:oMathPara>
                </a14:m>
                <a:endParaRPr lang="en-US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47" name="Rectangle 4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5541" y="4585530"/>
                <a:ext cx="1656094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/>
              <p:cNvSpPr/>
              <p:nvPr/>
            </p:nvSpPr>
            <p:spPr>
              <a:xfrm>
                <a:off x="7447774" y="2286351"/>
                <a:ext cx="2647092" cy="4216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ReLU: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sz="1600">
                            <a:latin typeface="Cambria Math"/>
                          </a:rPr>
                          <m:t>6</m:t>
                        </m:r>
                      </m:sub>
                    </m:sSub>
                    <m:r>
                      <a:rPr lang="en-US" sz="160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1600">
                        <a:latin typeface="Cambria Math" charset="0"/>
                      </a:rPr>
                      <m:t>max</m:t>
                    </m:r>
                    <m:r>
                      <a:rPr lang="en-US" sz="1600" i="1">
                        <a:latin typeface="Cambria Math" charset="0"/>
                      </a:rPr>
                      <m:t>⁡(0,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/>
                          </a:rPr>
                          <m:t>4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)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52" name="Rectangle 5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7774" y="2286351"/>
                <a:ext cx="2647092" cy="421654"/>
              </a:xfrm>
              <a:prstGeom prst="rect">
                <a:avLst/>
              </a:prstGeom>
              <a:blipFill>
                <a:blip r:embed="rId7"/>
                <a:stretch>
                  <a:fillRect l="-1382" b="-18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ectangle 52"/>
              <p:cNvSpPr/>
              <p:nvPr/>
            </p:nvSpPr>
            <p:spPr>
              <a:xfrm>
                <a:off x="7549632" y="2676357"/>
                <a:ext cx="2678297" cy="120032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+0.7 ∗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6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≥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≤0.5∗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≥0</m:t>
                      </m:r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53" name="Rectangle 5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9632" y="2676357"/>
                <a:ext cx="2678297" cy="120032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Rectangle 53"/>
          <p:cNvSpPr/>
          <p:nvPr/>
        </p:nvSpPr>
        <p:spPr>
          <a:xfrm>
            <a:off x="1761284" y="4215356"/>
            <a:ext cx="1433472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Input bounds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/>
              <p:cNvSpPr/>
              <p:nvPr/>
            </p:nvSpPr>
            <p:spPr>
              <a:xfrm>
                <a:off x="4325874" y="4620882"/>
                <a:ext cx="1851083" cy="120032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≤1.3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−0.7≤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≤1.3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5" name="Rectangle 5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874" y="4620882"/>
                <a:ext cx="1851083" cy="120032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Rectangle 55"/>
          <p:cNvSpPr/>
          <p:nvPr/>
        </p:nvSpPr>
        <p:spPr>
          <a:xfrm>
            <a:off x="4213961" y="4182078"/>
            <a:ext cx="2785060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Pre-computed Box bounds</a:t>
            </a:r>
            <a:endParaRPr lang="en-US" sz="1600" dirty="0"/>
          </a:p>
        </p:txBody>
      </p:sp>
      <p:sp>
        <p:nvSpPr>
          <p:cNvPr id="57" name="Rectangle 56"/>
          <p:cNvSpPr/>
          <p:nvPr/>
        </p:nvSpPr>
        <p:spPr>
          <a:xfrm>
            <a:off x="7467852" y="4199011"/>
            <a:ext cx="2785060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Binary integer variables</a:t>
            </a:r>
            <a:endParaRPr lang="en-US" sz="1600" dirty="0"/>
          </a:p>
        </p:txBody>
      </p:sp>
      <p:sp>
        <p:nvSpPr>
          <p:cNvPr id="58" name="Rectangle 57"/>
          <p:cNvSpPr/>
          <p:nvPr/>
        </p:nvSpPr>
        <p:spPr>
          <a:xfrm>
            <a:off x="1668861" y="1430339"/>
            <a:ext cx="8877785" cy="4552773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1524000" y="6155236"/>
            <a:ext cx="9144000" cy="4628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DINPro" pitchFamily="34" charset="0"/>
              </a:rPr>
              <a:t>Solving this MILP instance will lead to proving the property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28B815C-329A-4B18-954B-D2A09704A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39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27DC5FD-4F68-4E8C-91E8-614002BB481B}"/>
                  </a:ext>
                </a:extLst>
              </p:cNvPr>
              <p:cNvSpPr/>
              <p:nvPr/>
            </p:nvSpPr>
            <p:spPr>
              <a:xfrm>
                <a:off x="1849486" y="2692146"/>
                <a:ext cx="2140458" cy="120032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7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8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27DC5FD-4F68-4E8C-91E8-614002BB48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9486" y="2692146"/>
                <a:ext cx="2140458" cy="1200329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451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/>
      <p:bldP spid="41" grpId="0"/>
      <p:bldP spid="43" grpId="0" animBg="1"/>
      <p:bldP spid="47" grpId="0" animBg="1"/>
      <p:bldP spid="52" grpId="0"/>
      <p:bldP spid="53" grpId="0" animBg="1"/>
      <p:bldP spid="54" grpId="0"/>
      <p:bldP spid="55" grpId="0" animBg="1"/>
      <p:bldP spid="56" grpId="0"/>
      <p:bldP spid="57" grpId="0"/>
      <p:bldP spid="59" grpId="0" animBg="1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E0BFA-2C42-487D-A0B6-30349EC5A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revolution</a:t>
            </a:r>
          </a:p>
        </p:txBody>
      </p:sp>
      <p:pic>
        <p:nvPicPr>
          <p:cNvPr id="5" name="Picture 4" descr="A car parked on the side of a road&#10;&#10;Description automatically generated">
            <a:extLst>
              <a:ext uri="{FF2B5EF4-FFF2-40B4-BE49-F238E27FC236}">
                <a16:creationId xmlns:a16="http://schemas.microsoft.com/office/drawing/2014/main" id="{9586CEF6-8962-490C-ADF1-7919A9C79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82720" y="1333544"/>
            <a:ext cx="2575372" cy="20602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D09083-1865-451F-A9CD-66E495C29342}"/>
              </a:ext>
            </a:extLst>
          </p:cNvPr>
          <p:cNvSpPr txBox="1"/>
          <p:nvPr/>
        </p:nvSpPr>
        <p:spPr>
          <a:xfrm>
            <a:off x="382719" y="3538728"/>
            <a:ext cx="2575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Autonomous driving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DEB793-2B30-4CD5-9138-76CA0E42F6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779" y="1338878"/>
            <a:ext cx="7694675" cy="2057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7413B3-A6B3-431E-B84B-33244C8A00B8}"/>
              </a:ext>
            </a:extLst>
          </p:cNvPr>
          <p:cNvSpPr txBox="1"/>
          <p:nvPr/>
        </p:nvSpPr>
        <p:spPr>
          <a:xfrm>
            <a:off x="382719" y="6303712"/>
            <a:ext cx="2575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Speech recognition</a:t>
            </a:r>
          </a:p>
        </p:txBody>
      </p: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6F2B4AAE-125F-43D4-9AEA-28A2E7E051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728" y="4192214"/>
            <a:ext cx="4114800" cy="19354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8D9BB9-F2E1-4420-B82E-8DFFC0436B82}"/>
              </a:ext>
            </a:extLst>
          </p:cNvPr>
          <p:cNvSpPr txBox="1"/>
          <p:nvPr/>
        </p:nvSpPr>
        <p:spPr>
          <a:xfrm>
            <a:off x="3653862" y="6302961"/>
            <a:ext cx="4028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AI for health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F02C86D-20FE-4760-880E-1FD93F813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335869-290D-4171-BEA5-0888D2016AD1}"/>
              </a:ext>
            </a:extLst>
          </p:cNvPr>
          <p:cNvSpPr txBox="1"/>
          <p:nvPr/>
        </p:nvSpPr>
        <p:spPr>
          <a:xfrm>
            <a:off x="3653728" y="3540444"/>
            <a:ext cx="7713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Machine translation</a:t>
            </a:r>
          </a:p>
        </p:txBody>
      </p:sp>
      <p:pic>
        <p:nvPicPr>
          <p:cNvPr id="8" name="Picture 7" descr="A picture containing sitting, cup, black, monitor&#10;&#10;Description automatically generated">
            <a:extLst>
              <a:ext uri="{FF2B5EF4-FFF2-40B4-BE49-F238E27FC236}">
                <a16:creationId xmlns:a16="http://schemas.microsoft.com/office/drawing/2014/main" id="{931AF7D5-683B-41D4-8126-1E36F31A0B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27406" y="4016961"/>
            <a:ext cx="2286000" cy="2286000"/>
          </a:xfrm>
          <a:prstGeom prst="rect">
            <a:avLst/>
          </a:prstGeom>
        </p:spPr>
      </p:pic>
      <p:pic>
        <p:nvPicPr>
          <p:cNvPr id="20" name="Picture 19" descr="A picture containing computer, blue&#10;&#10;Description automatically generated">
            <a:extLst>
              <a:ext uri="{FF2B5EF4-FFF2-40B4-BE49-F238E27FC236}">
                <a16:creationId xmlns:a16="http://schemas.microsoft.com/office/drawing/2014/main" id="{62C199E3-A1D4-49AE-8DFC-915CC45095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919479" y="4194611"/>
            <a:ext cx="3447975" cy="193852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D8E6D82-B72A-47E6-8943-D7A690954412}"/>
              </a:ext>
            </a:extLst>
          </p:cNvPr>
          <p:cNvSpPr txBox="1"/>
          <p:nvPr/>
        </p:nvSpPr>
        <p:spPr>
          <a:xfrm>
            <a:off x="7919479" y="6300216"/>
            <a:ext cx="3472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Gaming</a:t>
            </a:r>
          </a:p>
        </p:txBody>
      </p:sp>
    </p:spTree>
    <p:extLst>
      <p:ext uri="{BB962C8B-B14F-4D97-AF65-F5344CB8AC3E}">
        <p14:creationId xmlns:p14="http://schemas.microsoft.com/office/powerpoint/2010/main" val="6697905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580446" y="2144886"/>
            <a:ext cx="9022645" cy="2291644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Lets solve MILP to see why Box helps</a:t>
            </a:r>
            <a:br>
              <a:rPr lang="en-US" dirty="0"/>
            </a:br>
            <a:r>
              <a:rPr lang="en-US" sz="2800" dirty="0"/>
              <a:t>(Note: MILP solvers employ elaborate algorithms, the idea here is to show how Box can help even state-of-the-art MILP solvers)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377E3A-2363-4929-9322-68E9030C2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8452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668861" y="287338"/>
                <a:ext cx="8877785" cy="1143000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en-US" dirty="0">
                    <a:latin typeface="DINPro" pitchFamily="34" charset="0"/>
                  </a:rPr>
                  <a:t>Case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/>
                        <a:ea typeface="Cambria Math" charset="0"/>
                        <a:cs typeface="Cambria Math" charset="0"/>
                      </a:rPr>
                      <m:t>    </m:t>
                    </m:r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1" i="0" smtClean="0">
                            <a:latin typeface="Cambria Math"/>
                            <a:ea typeface="Cambria Math" charset="0"/>
                            <a:cs typeface="Cambria Math" charset="0"/>
                          </a:rPr>
                          <m:t>𝐚</m:t>
                        </m:r>
                      </m:e>
                      <m:sub>
                        <m:r>
                          <a:rPr lang="en-US" b="1" i="0" smtClean="0">
                            <a:latin typeface="Cambria Math"/>
                            <a:ea typeface="Cambria Math" charset="0"/>
                            <a:cs typeface="Cambria Math" charset="0"/>
                          </a:rPr>
                          <m:t>𝟓</m:t>
                        </m:r>
                      </m:sub>
                    </m:sSub>
                    <m:r>
                      <a:rPr lang="en-US" b="1" i="1">
                        <a:latin typeface="Cambria Math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1" i="1">
                        <a:latin typeface="Cambria Math"/>
                        <a:ea typeface="Cambria Math" charset="0"/>
                        <a:cs typeface="Cambria Math" charset="0"/>
                      </a:rPr>
                      <m:t>𝟎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668861" y="287338"/>
                <a:ext cx="8877785" cy="1143000"/>
              </a:xfrm>
              <a:blipFill>
                <a:blip r:embed="rId2"/>
                <a:stretch>
                  <a:fillRect b="-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/>
              <p:nvPr/>
            </p:nvSpPr>
            <p:spPr>
              <a:xfrm>
                <a:off x="4814592" y="1612817"/>
                <a:ext cx="1798505" cy="43088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200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funcPr>
                        <m:fName>
                          <m:r>
                            <a:rPr lang="en-US" sz="2200" b="1" i="1">
                              <a:latin typeface="Cambria Math"/>
                              <a:sym typeface="Math B"/>
                            </a:rPr>
                            <m:t>𝒎𝒊𝒏</m:t>
                          </m:r>
                        </m:fName>
                        <m:e>
                          <m:r>
                            <a:rPr lang="en-US" sz="2200" i="1">
                              <a:latin typeface="Cambria Math"/>
                              <a:sym typeface="Math B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7</m:t>
                              </m:r>
                            </m:sub>
                          </m:sSub>
                          <m:r>
                            <a:rPr lang="en-US" sz="2200" i="1">
                              <a:latin typeface="Cambria Math"/>
                              <a:sym typeface="Math B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8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200" i="1" dirty="0"/>
              </a:p>
            </p:txBody>
          </p:sp>
        </mc:Choice>
        <mc:Fallback xmlns=""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4592" y="1612817"/>
                <a:ext cx="1798505" cy="430887"/>
              </a:xfrm>
              <a:prstGeom prst="rect">
                <a:avLst/>
              </a:prstGeom>
              <a:blipFill>
                <a:blip r:embed="rId3"/>
                <a:stretch>
                  <a:fillRect b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Rectangle 30"/>
          <p:cNvSpPr/>
          <p:nvPr/>
        </p:nvSpPr>
        <p:spPr>
          <a:xfrm>
            <a:off x="1770462" y="2301860"/>
            <a:ext cx="1139742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Affine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>
              <a:xfrm>
                <a:off x="4224016" y="2291997"/>
                <a:ext cx="2647092" cy="4228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latin typeface="DINPro" pitchFamily="34" charset="0"/>
                  </a:rPr>
                  <a:t>ReLU</a:t>
                </a:r>
                <a:r>
                  <a:rPr lang="en-US" sz="1600" dirty="0">
                    <a:latin typeface="DINPro" pitchFamily="34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sz="1600">
                            <a:latin typeface="Cambria Math"/>
                          </a:rPr>
                          <m:t>5</m:t>
                        </m:r>
                      </m:sub>
                    </m:sSub>
                    <m:r>
                      <a:rPr lang="en-US" sz="160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1600">
                        <a:latin typeface="Cambria Math" charset="0"/>
                      </a:rPr>
                      <m:t>max</m:t>
                    </m:r>
                    <m:r>
                      <a:rPr lang="en-US" sz="1600" i="1">
                        <a:latin typeface="Cambria Math" charset="0"/>
                      </a:rPr>
                      <m:t>⁡(0,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</a:rPr>
                          <m:t>3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)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4016" y="2291997"/>
                <a:ext cx="2647092" cy="422808"/>
              </a:xfrm>
              <a:prstGeom prst="rect">
                <a:avLst/>
              </a:prstGeom>
              <a:blipFill>
                <a:blip r:embed="rId4"/>
                <a:stretch>
                  <a:fillRect l="-1382" b="-18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angle 42"/>
              <p:cNvSpPr/>
              <p:nvPr/>
            </p:nvSpPr>
            <p:spPr>
              <a:xfrm>
                <a:off x="4325873" y="2682002"/>
                <a:ext cx="1632370" cy="92333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 −0.1</m:t>
                      </m:r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≥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3 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…</m:t>
                      </m:r>
                    </m:oMath>
                  </m:oMathPara>
                </a14:m>
                <a:endParaRPr lang="en-US" i="1" dirty="0">
                  <a:latin typeface="Cambria Math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43" name="Rectangle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873" y="2682002"/>
                <a:ext cx="1632370" cy="92333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/>
              <p:cNvSpPr/>
              <p:nvPr/>
            </p:nvSpPr>
            <p:spPr>
              <a:xfrm>
                <a:off x="7447774" y="2286351"/>
                <a:ext cx="2647092" cy="4216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ReLU: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sz="1600">
                            <a:latin typeface="Cambria Math"/>
                          </a:rPr>
                          <m:t>6</m:t>
                        </m:r>
                      </m:sub>
                    </m:sSub>
                    <m:r>
                      <a:rPr lang="en-US" sz="160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1600">
                        <a:latin typeface="Cambria Math" charset="0"/>
                      </a:rPr>
                      <m:t>max</m:t>
                    </m:r>
                    <m:r>
                      <a:rPr lang="en-US" sz="1600" i="1">
                        <a:latin typeface="Cambria Math" charset="0"/>
                      </a:rPr>
                      <m:t>⁡(0,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/>
                          </a:rPr>
                          <m:t>4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)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52" name="Rectangle 5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7774" y="2286351"/>
                <a:ext cx="2647092" cy="421654"/>
              </a:xfrm>
              <a:prstGeom prst="rect">
                <a:avLst/>
              </a:prstGeom>
              <a:blipFill>
                <a:blip r:embed="rId6"/>
                <a:stretch>
                  <a:fillRect l="-1382" b="-18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/>
          <p:cNvCxnSpPr>
            <a:stCxn id="43" idx="3"/>
          </p:cNvCxnSpPr>
          <p:nvPr/>
        </p:nvCxnSpPr>
        <p:spPr>
          <a:xfrm>
            <a:off x="5958243" y="3138021"/>
            <a:ext cx="914400" cy="91440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/>
              <p:cNvSpPr/>
              <p:nvPr/>
            </p:nvSpPr>
            <p:spPr>
              <a:xfrm>
                <a:off x="6824392" y="4130819"/>
                <a:ext cx="3662994" cy="23083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This is an infeasible LP instance so MILP does not have to consider it .</a:t>
                </a:r>
              </a:p>
              <a:p>
                <a:pPr>
                  <a:lnSpc>
                    <a:spcPct val="150000"/>
                  </a:lnSpc>
                </a:pPr>
                <a:endParaRPr lang="en-US" sz="1600" dirty="0">
                  <a:latin typeface="DINPro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Here, Box bounds </a:t>
                </a:r>
                <a:r>
                  <a:rPr lang="en-US" sz="1600" dirty="0">
                    <a:solidFill>
                      <a:srgbClr val="00B050"/>
                    </a:solidFill>
                    <a:latin typeface="DINPro-Bold" pitchFamily="34" charset="0"/>
                  </a:rPr>
                  <a:t>helped MILP </a:t>
                </a:r>
                <a:r>
                  <a:rPr lang="en-US" sz="1600" dirty="0">
                    <a:latin typeface="DINPro" pitchFamily="34" charset="0"/>
                  </a:rPr>
                  <a:t>in not exploring further values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16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𝒂</m:t>
                        </m:r>
                      </m:e>
                      <m:sub>
                        <m:r>
                          <a:rPr lang="en-US" sz="16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𝟔</m:t>
                        </m:r>
                      </m:sub>
                    </m:sSub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. 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So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it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saved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generating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two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cases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sz="1600" dirty="0">
                        <a:latin typeface="DINPro" pitchFamily="34" charset="0"/>
                      </a:rPr>
                      <m:t>for</m:t>
                    </m:r>
                    <m:sSub>
                      <m:sSubPr>
                        <m:ctrlPr>
                          <a:rPr lang="en-US" sz="1600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16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𝒂</m:t>
                        </m:r>
                      </m:e>
                      <m:sub>
                        <m:r>
                          <a:rPr lang="en-US" sz="1600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𝟔</m:t>
                        </m:r>
                      </m:sub>
                    </m:sSub>
                  </m:oMath>
                </a14:m>
                <a:r>
                  <a:rPr lang="en-US" sz="1600" dirty="0"/>
                  <a:t>.</a:t>
                </a:r>
              </a:p>
            </p:txBody>
          </p:sp>
        </mc:Choice>
        <mc:Fallback xmlns="">
          <p:sp>
            <p:nvSpPr>
              <p:cNvPr id="25" name="Rectangle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4392" y="4130819"/>
                <a:ext cx="3662994" cy="2308324"/>
              </a:xfrm>
              <a:prstGeom prst="rect">
                <a:avLst/>
              </a:prstGeom>
              <a:blipFill>
                <a:blip r:embed="rId7"/>
                <a:stretch>
                  <a:fillRect l="-832" b="-10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/>
              <p:cNvSpPr/>
              <p:nvPr/>
            </p:nvSpPr>
            <p:spPr>
              <a:xfrm>
                <a:off x="7549632" y="2676357"/>
                <a:ext cx="2678297" cy="120032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+0.7 ∗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6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≥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≤0.5∗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≥0</m:t>
                      </m:r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9632" y="2676357"/>
                <a:ext cx="2678297" cy="120032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4325874" y="4620882"/>
                <a:ext cx="1851083" cy="120032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≤1.3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−0.7≤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≤1.3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874" y="4620882"/>
                <a:ext cx="1851083" cy="120032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/>
          <p:cNvSpPr/>
          <p:nvPr/>
        </p:nvSpPr>
        <p:spPr>
          <a:xfrm>
            <a:off x="3943025" y="4182078"/>
            <a:ext cx="2785060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Pre-computed Box bounds</a:t>
            </a:r>
            <a:endParaRPr lang="en-US" sz="1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06CE12-0D00-44F9-9A63-F5F6F58D1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41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C6146CAA-CA68-4F26-81D5-66B6FEA9BD35}"/>
                  </a:ext>
                </a:extLst>
              </p:cNvPr>
              <p:cNvSpPr/>
              <p:nvPr/>
            </p:nvSpPr>
            <p:spPr>
              <a:xfrm>
                <a:off x="1849486" y="2692146"/>
                <a:ext cx="2140458" cy="120032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7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8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C6146CAA-CA68-4F26-81D5-66B6FEA9BD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9486" y="2692146"/>
                <a:ext cx="2140458" cy="1200329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02957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68861" y="287338"/>
            <a:ext cx="8877785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 practice, we directly generate this MILP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/>
              <p:nvPr/>
            </p:nvSpPr>
            <p:spPr>
              <a:xfrm>
                <a:off x="4814592" y="1612817"/>
                <a:ext cx="1798505" cy="43088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200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funcPr>
                        <m:fName>
                          <m:r>
                            <a:rPr lang="en-US" sz="2200" b="1" i="1">
                              <a:latin typeface="Cambria Math"/>
                              <a:sym typeface="Math B"/>
                            </a:rPr>
                            <m:t>𝒎𝒊𝒏</m:t>
                          </m:r>
                        </m:fName>
                        <m:e>
                          <m:r>
                            <a:rPr lang="en-US" sz="2200" i="1">
                              <a:latin typeface="Cambria Math"/>
                              <a:sym typeface="Math B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7</m:t>
                              </m:r>
                            </m:sub>
                          </m:sSub>
                          <m:r>
                            <a:rPr lang="en-US" sz="2200" i="1">
                              <a:latin typeface="Cambria Math"/>
                              <a:sym typeface="Math B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8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200" i="1" dirty="0"/>
              </a:p>
            </p:txBody>
          </p:sp>
        </mc:Choice>
        <mc:Fallback xmlns=""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4592" y="1612817"/>
                <a:ext cx="1798505" cy="430887"/>
              </a:xfrm>
              <a:prstGeom prst="rect">
                <a:avLst/>
              </a:prstGeom>
              <a:blipFill>
                <a:blip r:embed="rId2"/>
                <a:stretch>
                  <a:fillRect b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/>
              <p:cNvSpPr/>
              <p:nvPr/>
            </p:nvSpPr>
            <p:spPr>
              <a:xfrm>
                <a:off x="1849486" y="4631698"/>
                <a:ext cx="1677959" cy="6463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≤0.6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≤0.7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Rectangle 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9486" y="4631698"/>
                <a:ext cx="1677959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Rectangle 30"/>
          <p:cNvSpPr/>
          <p:nvPr/>
        </p:nvSpPr>
        <p:spPr>
          <a:xfrm>
            <a:off x="1770462" y="2301860"/>
            <a:ext cx="1139742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Affine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>
              <a:xfrm>
                <a:off x="4224016" y="2291997"/>
                <a:ext cx="2647092" cy="4228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latin typeface="DINPro" pitchFamily="34" charset="0"/>
                  </a:rPr>
                  <a:t>ReLU</a:t>
                </a:r>
                <a:r>
                  <a:rPr lang="en-US" sz="1600" dirty="0">
                    <a:latin typeface="DINPro" pitchFamily="34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sz="1600">
                            <a:latin typeface="Cambria Math"/>
                          </a:rPr>
                          <m:t>5</m:t>
                        </m:r>
                      </m:sub>
                    </m:sSub>
                    <m:r>
                      <a:rPr lang="en-US" sz="160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1600">
                        <a:latin typeface="Cambria Math" charset="0"/>
                      </a:rPr>
                      <m:t>max</m:t>
                    </m:r>
                    <m:r>
                      <a:rPr lang="en-US" sz="1600" i="1">
                        <a:latin typeface="Cambria Math" charset="0"/>
                      </a:rPr>
                      <m:t>⁡(0,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</a:rPr>
                          <m:t>3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)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4016" y="2291997"/>
                <a:ext cx="2647092" cy="422808"/>
              </a:xfrm>
              <a:prstGeom prst="rect">
                <a:avLst/>
              </a:prstGeom>
              <a:blipFill>
                <a:blip r:embed="rId4"/>
                <a:stretch>
                  <a:fillRect l="-1382" b="-18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/>
              <p:cNvSpPr/>
              <p:nvPr/>
            </p:nvSpPr>
            <p:spPr>
              <a:xfrm>
                <a:off x="7565541" y="4585530"/>
                <a:ext cx="1315552" cy="36933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𝟔</m:t>
                          </m:r>
                        </m:sub>
                      </m:sSub>
                      <m:r>
                        <a:rPr lang="en-US" b="1" i="1">
                          <a:latin typeface="Cambria Math"/>
                          <a:ea typeface="Cambria Math" charset="0"/>
                          <a:cs typeface="Cambria Math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1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𝟎</m:t>
                          </m:r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US" b="1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𝟏</m:t>
                          </m:r>
                        </m:e>
                      </m:d>
                    </m:oMath>
                  </m:oMathPara>
                </a14:m>
                <a:endParaRPr lang="en-US" b="1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47" name="Rectangle 4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5541" y="4585530"/>
                <a:ext cx="1315552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/>
              <p:cNvSpPr/>
              <p:nvPr/>
            </p:nvSpPr>
            <p:spPr>
              <a:xfrm>
                <a:off x="7447774" y="2286351"/>
                <a:ext cx="2647092" cy="4216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ReLU: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sz="1600">
                            <a:latin typeface="Cambria Math"/>
                          </a:rPr>
                          <m:t>6</m:t>
                        </m:r>
                      </m:sub>
                    </m:sSub>
                    <m:r>
                      <a:rPr lang="en-US" sz="160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1600">
                        <a:latin typeface="Cambria Math" charset="0"/>
                      </a:rPr>
                      <m:t>max</m:t>
                    </m:r>
                    <m:r>
                      <a:rPr lang="en-US" sz="1600" i="1">
                        <a:latin typeface="Cambria Math" charset="0"/>
                      </a:rPr>
                      <m:t>⁡(0,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/>
                          </a:rPr>
                          <m:t>4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)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52" name="Rectangle 5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7774" y="2286351"/>
                <a:ext cx="2647092" cy="421654"/>
              </a:xfrm>
              <a:prstGeom prst="rect">
                <a:avLst/>
              </a:prstGeom>
              <a:blipFill>
                <a:blip r:embed="rId6"/>
                <a:stretch>
                  <a:fillRect l="-1382" b="-18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ectangle 52"/>
              <p:cNvSpPr/>
              <p:nvPr/>
            </p:nvSpPr>
            <p:spPr>
              <a:xfrm>
                <a:off x="7549632" y="2676357"/>
                <a:ext cx="2678297" cy="120032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+0.7 ∗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  <a:ea typeface="Cambria Math" charset="0"/>
                                  <a:cs typeface="Cambria Math" charset="0"/>
                                </a:rPr>
                                <m:t>6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≥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≤0.5∗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≥0</m:t>
                      </m:r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53" name="Rectangle 5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9632" y="2676357"/>
                <a:ext cx="2678297" cy="120032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Rectangle 53"/>
          <p:cNvSpPr/>
          <p:nvPr/>
        </p:nvSpPr>
        <p:spPr>
          <a:xfrm>
            <a:off x="1761284" y="4215356"/>
            <a:ext cx="1433472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Input bounds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/>
              <p:cNvSpPr/>
              <p:nvPr/>
            </p:nvSpPr>
            <p:spPr>
              <a:xfrm>
                <a:off x="4325874" y="4620882"/>
                <a:ext cx="1851083" cy="120032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≤1.3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−0.7≤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≤1.3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5" name="Rectangle 5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874" y="4620882"/>
                <a:ext cx="1851083" cy="120032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Rectangle 55"/>
          <p:cNvSpPr/>
          <p:nvPr/>
        </p:nvSpPr>
        <p:spPr>
          <a:xfrm>
            <a:off x="4213961" y="4182078"/>
            <a:ext cx="2785060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Pre-computed Box bounds</a:t>
            </a:r>
            <a:endParaRPr lang="en-US" sz="1600" dirty="0"/>
          </a:p>
        </p:txBody>
      </p:sp>
      <p:sp>
        <p:nvSpPr>
          <p:cNvPr id="57" name="Rectangle 56"/>
          <p:cNvSpPr/>
          <p:nvPr/>
        </p:nvSpPr>
        <p:spPr>
          <a:xfrm>
            <a:off x="7467852" y="4199011"/>
            <a:ext cx="2785060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Binary integer variable</a:t>
            </a:r>
            <a:endParaRPr lang="en-US" sz="1600" dirty="0"/>
          </a:p>
        </p:txBody>
      </p:sp>
      <p:sp>
        <p:nvSpPr>
          <p:cNvPr id="58" name="Rectangle 57"/>
          <p:cNvSpPr/>
          <p:nvPr/>
        </p:nvSpPr>
        <p:spPr>
          <a:xfrm>
            <a:off x="1668861" y="1430339"/>
            <a:ext cx="8877785" cy="4552773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4325873" y="2682003"/>
                <a:ext cx="1737912" cy="64633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i="1" dirty="0">
                  <a:latin typeface="Cambria Math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0.1≤</m:t>
                          </m:r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≤1.3</m:t>
                      </m:r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873" y="2682003"/>
                <a:ext cx="1737912" cy="64633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/>
          <p:cNvCxnSpPr/>
          <p:nvPr/>
        </p:nvCxnSpPr>
        <p:spPr>
          <a:xfrm flipV="1">
            <a:off x="5832312" y="2707079"/>
            <a:ext cx="275441" cy="2006672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017441" y="3344254"/>
                <a:ext cx="1681581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00" dirty="0">
                    <a:latin typeface="DINPro" pitchFamily="34" charset="0"/>
                  </a:rPr>
                  <a:t>can prove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400" i="1">
                            <a:latin typeface="Cambria Math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1500" dirty="0">
                    <a:latin typeface="DINPro" pitchFamily="34" charset="0"/>
                  </a:rPr>
                  <a:t> is positive using Box bounds</a:t>
                </a: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7441" y="3344254"/>
                <a:ext cx="1681581" cy="784830"/>
              </a:xfrm>
              <a:prstGeom prst="rect">
                <a:avLst/>
              </a:prstGeom>
              <a:blipFill>
                <a:blip r:embed="rId10"/>
                <a:stretch>
                  <a:fillRect l="-1449" t="-2344" r="-362"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C83746-36AF-496C-8DEA-DE9648C6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42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C71579CC-022F-481F-B9E5-4CD966E30534}"/>
                  </a:ext>
                </a:extLst>
              </p:cNvPr>
              <p:cNvSpPr/>
              <p:nvPr/>
            </p:nvSpPr>
            <p:spPr>
              <a:xfrm>
                <a:off x="1849486" y="2692146"/>
                <a:ext cx="2140458" cy="120032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7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8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C71579CC-022F-481F-B9E5-4CD966E305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9486" y="2692146"/>
                <a:ext cx="2140458" cy="120032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00581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/>
              <p:nvPr/>
            </p:nvSpPr>
            <p:spPr>
              <a:xfrm>
                <a:off x="4814592" y="1612817"/>
                <a:ext cx="1798505" cy="43088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200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funcPr>
                        <m:fName>
                          <m:r>
                            <a:rPr lang="en-US" sz="2200" b="1" i="1">
                              <a:latin typeface="Cambria Math"/>
                              <a:sym typeface="Math B"/>
                            </a:rPr>
                            <m:t>𝒎𝒊𝒏</m:t>
                          </m:r>
                        </m:fName>
                        <m:e>
                          <m:r>
                            <a:rPr lang="en-US" sz="2200" i="1">
                              <a:latin typeface="Cambria Math"/>
                              <a:sym typeface="Math B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7</m:t>
                              </m:r>
                            </m:sub>
                          </m:sSub>
                          <m:r>
                            <a:rPr lang="en-US" sz="2200" i="1">
                              <a:latin typeface="Cambria Math"/>
                              <a:sym typeface="Math B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8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200" i="1" dirty="0"/>
              </a:p>
            </p:txBody>
          </p:sp>
        </mc:Choice>
        <mc:Fallback xmlns=""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4592" y="1612817"/>
                <a:ext cx="1798505" cy="430887"/>
              </a:xfrm>
              <a:prstGeom prst="rect">
                <a:avLst/>
              </a:prstGeom>
              <a:blipFill>
                <a:blip r:embed="rId3"/>
                <a:stretch>
                  <a:fillRect b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/>
              <p:cNvSpPr/>
              <p:nvPr/>
            </p:nvSpPr>
            <p:spPr>
              <a:xfrm>
                <a:off x="1849486" y="4631698"/>
                <a:ext cx="1677959" cy="6463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≤0.6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≤0.7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Rectangle 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9486" y="4631698"/>
                <a:ext cx="1677959" cy="6463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Rectangle 30"/>
          <p:cNvSpPr/>
          <p:nvPr/>
        </p:nvSpPr>
        <p:spPr>
          <a:xfrm>
            <a:off x="1770462" y="2301860"/>
            <a:ext cx="1139742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Affine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>
              <a:xfrm>
                <a:off x="4224016" y="2291997"/>
                <a:ext cx="2647092" cy="4228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latin typeface="DINPro" pitchFamily="34" charset="0"/>
                  </a:rPr>
                  <a:t>ReLU</a:t>
                </a:r>
                <a:r>
                  <a:rPr lang="en-US" sz="1600" dirty="0">
                    <a:latin typeface="DINPro" pitchFamily="34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sz="1600">
                            <a:latin typeface="Cambria Math"/>
                          </a:rPr>
                          <m:t>5</m:t>
                        </m:r>
                      </m:sub>
                    </m:sSub>
                    <m:r>
                      <a:rPr lang="en-US" sz="160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1600">
                        <a:latin typeface="Cambria Math" charset="0"/>
                      </a:rPr>
                      <m:t>max</m:t>
                    </m:r>
                    <m:r>
                      <a:rPr lang="en-US" sz="1600" i="1">
                        <a:latin typeface="Cambria Math" charset="0"/>
                      </a:rPr>
                      <m:t>⁡(0,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</a:rPr>
                          <m:t>3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)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4016" y="2291997"/>
                <a:ext cx="2647092" cy="422808"/>
              </a:xfrm>
              <a:prstGeom prst="rect">
                <a:avLst/>
              </a:prstGeom>
              <a:blipFill>
                <a:blip r:embed="rId5"/>
                <a:stretch>
                  <a:fillRect l="-1382" b="-18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angle 42"/>
              <p:cNvSpPr/>
              <p:nvPr/>
            </p:nvSpPr>
            <p:spPr>
              <a:xfrm>
                <a:off x="4325873" y="2682003"/>
                <a:ext cx="1682768" cy="64633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i="1" dirty="0">
                  <a:latin typeface="Cambria Math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0.1≤</m:t>
                          </m:r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≤1.3</m:t>
                      </m:r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43" name="Rectangle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873" y="2682003"/>
                <a:ext cx="1682768" cy="64633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/>
              <p:cNvSpPr/>
              <p:nvPr/>
            </p:nvSpPr>
            <p:spPr>
              <a:xfrm>
                <a:off x="7447774" y="2286351"/>
                <a:ext cx="2647092" cy="4216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ReLU: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sz="1600">
                            <a:latin typeface="Cambria Math"/>
                          </a:rPr>
                          <m:t>6</m:t>
                        </m:r>
                      </m:sub>
                    </m:sSub>
                    <m:r>
                      <a:rPr lang="en-US" sz="160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1600">
                        <a:latin typeface="Cambria Math" charset="0"/>
                      </a:rPr>
                      <m:t>max</m:t>
                    </m:r>
                    <m:r>
                      <a:rPr lang="en-US" sz="1600" i="1">
                        <a:latin typeface="Cambria Math" charset="0"/>
                      </a:rPr>
                      <m:t>⁡(0,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/>
                          </a:rPr>
                          <m:t>4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)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52" name="Rectangle 5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7774" y="2286351"/>
                <a:ext cx="2647092" cy="421654"/>
              </a:xfrm>
              <a:prstGeom prst="rect">
                <a:avLst/>
              </a:prstGeom>
              <a:blipFill>
                <a:blip r:embed="rId7"/>
                <a:stretch>
                  <a:fillRect l="-1382" b="-18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ectangle 52"/>
              <p:cNvSpPr/>
              <p:nvPr/>
            </p:nvSpPr>
            <p:spPr>
              <a:xfrm>
                <a:off x="7549632" y="2676357"/>
                <a:ext cx="1721882" cy="64633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−0.7</m:t>
                          </m:r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≤ </m:t>
                          </m:r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4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charset="0"/>
                          <a:cs typeface="Cambria Math" charset="0"/>
                        </a:rPr>
                        <m:t>0</m:t>
                      </m:r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=0</m:t>
                      </m:r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53" name="Rectangle 5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9632" y="2676357"/>
                <a:ext cx="1721882" cy="64633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Rectangle 53"/>
          <p:cNvSpPr/>
          <p:nvPr/>
        </p:nvSpPr>
        <p:spPr>
          <a:xfrm>
            <a:off x="1761284" y="4215356"/>
            <a:ext cx="1433472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Input bounds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/>
              <p:cNvSpPr/>
              <p:nvPr/>
            </p:nvSpPr>
            <p:spPr>
              <a:xfrm>
                <a:off x="4325874" y="4620882"/>
                <a:ext cx="1851083" cy="120032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≤1.3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−0.7≤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≤1.3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5" name="Rectangle 5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874" y="4620882"/>
                <a:ext cx="1851083" cy="120032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Rectangle 55"/>
          <p:cNvSpPr/>
          <p:nvPr/>
        </p:nvSpPr>
        <p:spPr>
          <a:xfrm>
            <a:off x="4213961" y="4182078"/>
            <a:ext cx="2785060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Pre-computed Box bounds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>
              <a:xfrm>
                <a:off x="7447775" y="4354698"/>
                <a:ext cx="2305567" cy="646331"/>
              </a:xfrm>
              <a:prstGeom prst="rect">
                <a:avLst/>
              </a:prstGeom>
              <a:solidFill>
                <a:schemeClr val="accent6"/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7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8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=2∗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+1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7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8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=1</m:t>
                      </m:r>
                    </m:oMath>
                  </m:oMathPara>
                </a14:m>
                <a:endParaRPr lang="en-US" i="1" dirty="0">
                  <a:solidFill>
                    <a:schemeClr val="bg1"/>
                  </a:solidFill>
                  <a:sym typeface="Math B"/>
                </a:endParaRPr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7775" y="4354698"/>
                <a:ext cx="2305567" cy="64633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Rectangle 24"/>
          <p:cNvSpPr/>
          <p:nvPr/>
        </p:nvSpPr>
        <p:spPr>
          <a:xfrm>
            <a:off x="7549632" y="5221045"/>
            <a:ext cx="240384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Here, we proved, subject to the constraints, that the minimum is always 1, </a:t>
            </a:r>
            <a:r>
              <a:rPr lang="en-US" sz="1600" dirty="0">
                <a:solidFill>
                  <a:srgbClr val="00B050"/>
                </a:solidFill>
                <a:latin typeface="DINPro" pitchFamily="34" charset="0"/>
              </a:rPr>
              <a:t>hence property holds.</a:t>
            </a:r>
            <a:endParaRPr lang="en-US" sz="1600" dirty="0">
              <a:solidFill>
                <a:srgbClr val="00B050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8699125" y="3613895"/>
            <a:ext cx="1254352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simplifying</a:t>
            </a:r>
            <a:endParaRPr lang="en-US" sz="1600" dirty="0">
              <a:solidFill>
                <a:srgbClr val="00B050"/>
              </a:solidFill>
            </a:endParaRPr>
          </a:p>
        </p:txBody>
      </p:sp>
      <p:cxnSp>
        <p:nvCxnSpPr>
          <p:cNvPr id="10" name="Straight Arrow Connector 9"/>
          <p:cNvCxnSpPr>
            <a:stCxn id="53" idx="2"/>
            <a:endCxn id="23" idx="0"/>
          </p:cNvCxnSpPr>
          <p:nvPr/>
        </p:nvCxnSpPr>
        <p:spPr>
          <a:xfrm>
            <a:off x="8410573" y="3322688"/>
            <a:ext cx="189986" cy="103201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668861" y="287338"/>
                <a:ext cx="8877785" cy="1143000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en-US" dirty="0">
                    <a:latin typeface="DINPro" pitchFamily="34" charset="0"/>
                  </a:rPr>
                  <a:t>Case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/>
                        <a:ea typeface="Cambria Math" charset="0"/>
                        <a:cs typeface="Cambria Math" charset="0"/>
                      </a:rPr>
                      <m:t>     </m:t>
                    </m:r>
                    <m:sSub>
                      <m:sSubPr>
                        <m:ctrlPr>
                          <a:rPr lang="en-US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𝒂</m:t>
                        </m:r>
                      </m:e>
                      <m:sub>
                        <m:r>
                          <a:rPr lang="en-US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𝟔</m:t>
                        </m:r>
                      </m:sub>
                    </m:sSub>
                    <m:r>
                      <a:rPr lang="en-US" b="1" i="1">
                        <a:latin typeface="Cambria Math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1" i="1" smtClean="0">
                        <a:latin typeface="Cambria Math"/>
                        <a:ea typeface="Cambria Math" charset="0"/>
                        <a:cs typeface="Cambria Math" charset="0"/>
                      </a:rPr>
                      <m:t>𝟎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0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668861" y="287338"/>
                <a:ext cx="8877785" cy="1143000"/>
              </a:xfrm>
              <a:blipFill>
                <a:blip r:embed="rId11"/>
                <a:stretch>
                  <a:fillRect b="-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1727432" y="6236708"/>
                <a:ext cx="3560142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00" dirty="0">
                    <a:latin typeface="DINPro" pitchFamily="34" charset="0"/>
                  </a:rPr>
                  <a:t>Note:  cannot just use the bounds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00" i="1">
                            <a:latin typeface="Cambria Math" panose="02040503050406030204" pitchFamily="18" charset="0"/>
                            <a:sym typeface="Math B"/>
                          </a:rPr>
                        </m:ctrlPr>
                      </m:sSubPr>
                      <m:e>
                        <m:r>
                          <a:rPr lang="en-US" sz="1300" i="1">
                            <a:latin typeface="Cambria Math"/>
                            <a:sym typeface="Math B"/>
                          </a:rPr>
                          <m:t>𝑥</m:t>
                        </m:r>
                      </m:e>
                      <m:sub>
                        <m:r>
                          <a:rPr lang="en-US" sz="1300" i="1">
                            <a:latin typeface="Cambria Math"/>
                            <a:sym typeface="Math B"/>
                          </a:rPr>
                          <m:t>5</m:t>
                        </m:r>
                      </m:sub>
                    </m:sSub>
                    <m:r>
                      <a:rPr lang="en-US" sz="1300">
                        <a:latin typeface="Cambria Math"/>
                        <a:sym typeface="Math B"/>
                      </a:rPr>
                      <m:t> </m:t>
                    </m:r>
                  </m:oMath>
                </a14:m>
                <a:r>
                  <a:rPr lang="en-US" sz="1300" dirty="0">
                    <a:latin typeface="DINPro" pitchFamily="34" charset="0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00" i="1">
                            <a:latin typeface="Cambria Math" panose="02040503050406030204" pitchFamily="18" charset="0"/>
                            <a:sym typeface="Math B"/>
                          </a:rPr>
                        </m:ctrlPr>
                      </m:sSubPr>
                      <m:e>
                        <m:r>
                          <a:rPr lang="en-US" sz="1300" i="1">
                            <a:latin typeface="Cambria Math"/>
                            <a:sym typeface="Math B"/>
                          </a:rPr>
                          <m:t>𝑥</m:t>
                        </m:r>
                      </m:e>
                      <m:sub>
                        <m:r>
                          <a:rPr lang="en-US" sz="1300" i="1">
                            <a:latin typeface="Cambria Math"/>
                            <a:sym typeface="Math B"/>
                          </a:rPr>
                          <m:t>6</m:t>
                        </m:r>
                      </m:sub>
                    </m:sSub>
                    <m:r>
                      <a:rPr lang="en-US" sz="1300">
                        <a:latin typeface="Cambria Math"/>
                        <a:sym typeface="Math B"/>
                      </a:rPr>
                      <m:t> </m:t>
                    </m:r>
                  </m:oMath>
                </a14:m>
                <a:endParaRPr lang="en-US" sz="1300" dirty="0">
                  <a:latin typeface="DINPro" pitchFamily="34" charset="0"/>
                  <a:sym typeface="Math B"/>
                </a:endParaRPr>
              </a:p>
              <a:p>
                <a:r>
                  <a:rPr lang="en-US" sz="1300" dirty="0">
                    <a:latin typeface="DINPro" pitchFamily="34" charset="0"/>
                  </a:rPr>
                  <a:t>for computing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00" i="1">
                            <a:latin typeface="Cambria Math" panose="02040503050406030204" pitchFamily="18" charset="0"/>
                            <a:sym typeface="Math B"/>
                          </a:rPr>
                        </m:ctrlPr>
                      </m:sSubPr>
                      <m:e>
                        <m:r>
                          <a:rPr lang="en-US" sz="1300" b="0" i="1" smtClean="0">
                            <a:latin typeface="Cambria Math" panose="02040503050406030204" pitchFamily="18" charset="0"/>
                            <a:sym typeface="Math B"/>
                          </a:rPr>
                          <m:t>𝑥</m:t>
                        </m:r>
                      </m:e>
                      <m:sub>
                        <m:r>
                          <a:rPr lang="en-US" sz="1300" b="0" i="1" smtClean="0">
                            <a:latin typeface="Cambria Math" panose="02040503050406030204" pitchFamily="18" charset="0"/>
                            <a:sym typeface="Math B"/>
                          </a:rPr>
                          <m:t>7</m:t>
                        </m:r>
                      </m:sub>
                    </m:sSub>
                    <m:r>
                      <a:rPr lang="en-US" sz="1300" i="1">
                        <a:latin typeface="Cambria Math"/>
                        <a:sym typeface="Math B"/>
                      </a:rPr>
                      <m:t>−</m:t>
                    </m:r>
                    <m:sSub>
                      <m:sSubPr>
                        <m:ctrlPr>
                          <a:rPr lang="en-US" sz="1300" i="1">
                            <a:latin typeface="Cambria Math" panose="02040503050406030204" pitchFamily="18" charset="0"/>
                            <a:sym typeface="Math B"/>
                          </a:rPr>
                        </m:ctrlPr>
                      </m:sSubPr>
                      <m:e>
                        <m:r>
                          <a:rPr lang="en-US" sz="1300" b="0" i="1" smtClean="0">
                            <a:latin typeface="Cambria Math" panose="02040503050406030204" pitchFamily="18" charset="0"/>
                            <a:sym typeface="Math B"/>
                          </a:rPr>
                          <m:t>𝑥</m:t>
                        </m:r>
                      </m:e>
                      <m:sub>
                        <m:r>
                          <a:rPr lang="en-US" sz="1300" b="0" i="1" smtClean="0">
                            <a:latin typeface="Cambria Math" panose="02040503050406030204" pitchFamily="18" charset="0"/>
                            <a:sym typeface="Math B"/>
                          </a:rPr>
                          <m:t>8</m:t>
                        </m:r>
                      </m:sub>
                    </m:sSub>
                  </m:oMath>
                </a14:m>
                <a:r>
                  <a:rPr lang="en-US" sz="1300" dirty="0">
                    <a:latin typeface="DINPro" pitchFamily="34" charset="0"/>
                  </a:rPr>
                  <a:t> : this will </a:t>
                </a:r>
                <a:r>
                  <a:rPr lang="en-US" sz="1300" dirty="0">
                    <a:solidFill>
                      <a:srgbClr val="FF0000"/>
                    </a:solidFill>
                    <a:latin typeface="DINPro" pitchFamily="34" charset="0"/>
                  </a:rPr>
                  <a:t>fail</a:t>
                </a:r>
                <a:r>
                  <a:rPr lang="en-US" sz="1300" dirty="0">
                    <a:latin typeface="DINPro" pitchFamily="34" charset="0"/>
                  </a:rPr>
                  <a:t>! Good to try.</a:t>
                </a: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7432" y="6236708"/>
                <a:ext cx="3560142" cy="492443"/>
              </a:xfrm>
              <a:prstGeom prst="rect">
                <a:avLst/>
              </a:prstGeom>
              <a:blipFill>
                <a:blip r:embed="rId12"/>
                <a:stretch>
                  <a:fillRect l="-171" t="-1235" b="-98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E7BF04-5FB4-4B29-A56B-3C1151491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43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F8724FC-1D09-4226-BD63-AC6E5F372D02}"/>
                  </a:ext>
                </a:extLst>
              </p:cNvPr>
              <p:cNvSpPr/>
              <p:nvPr/>
            </p:nvSpPr>
            <p:spPr>
              <a:xfrm>
                <a:off x="1849486" y="2692146"/>
                <a:ext cx="2140458" cy="120032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7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8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F8724FC-1D09-4226-BD63-AC6E5F372D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9486" y="2692146"/>
                <a:ext cx="2140458" cy="1200329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94100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4814592" y="1612817"/>
                <a:ext cx="1798505" cy="43088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200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funcPr>
                        <m:fName>
                          <m:r>
                            <a:rPr lang="en-US" sz="2200" b="1" i="1">
                              <a:latin typeface="Cambria Math"/>
                              <a:sym typeface="Math B"/>
                            </a:rPr>
                            <m:t>𝒎𝒊𝒏</m:t>
                          </m:r>
                        </m:fName>
                        <m:e>
                          <m:r>
                            <a:rPr lang="en-US" sz="2200" i="1">
                              <a:latin typeface="Cambria Math"/>
                              <a:sym typeface="Math B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7</m:t>
                              </m:r>
                            </m:sub>
                          </m:sSub>
                          <m:r>
                            <a:rPr lang="en-US" sz="2200" i="1">
                              <a:latin typeface="Cambria Math"/>
                              <a:sym typeface="Math B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Math B"/>
                                </a:rPr>
                                <m:t>8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200" i="1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4592" y="1612817"/>
                <a:ext cx="1798505" cy="430887"/>
              </a:xfrm>
              <a:prstGeom prst="rect">
                <a:avLst/>
              </a:prstGeom>
              <a:blipFill>
                <a:blip r:embed="rId2"/>
                <a:stretch>
                  <a:fillRect b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1849486" y="4631698"/>
                <a:ext cx="1677959" cy="6463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≤0.6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≤0.7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9486" y="4631698"/>
                <a:ext cx="1677959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ectangle 19"/>
          <p:cNvSpPr/>
          <p:nvPr/>
        </p:nvSpPr>
        <p:spPr>
          <a:xfrm>
            <a:off x="1770462" y="2301860"/>
            <a:ext cx="1139742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Affine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/>
              <p:cNvSpPr/>
              <p:nvPr/>
            </p:nvSpPr>
            <p:spPr>
              <a:xfrm>
                <a:off x="1849486" y="2692146"/>
                <a:ext cx="2140458" cy="120032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7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+0.5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sym typeface="Math B"/>
                            </a:rPr>
                            <m:t>8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−0.5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</p:txBody>
          </p:sp>
        </mc:Choice>
        <mc:Fallback xmlns="">
          <p:sp>
            <p:nvSpPr>
              <p:cNvPr id="21" name="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9486" y="2692146"/>
                <a:ext cx="2140458" cy="12003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>
              <a:xfrm>
                <a:off x="4224016" y="2291997"/>
                <a:ext cx="2647092" cy="4228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latin typeface="DINPro" pitchFamily="34" charset="0"/>
                  </a:rPr>
                  <a:t>ReLU</a:t>
                </a:r>
                <a:r>
                  <a:rPr lang="en-US" sz="1600" dirty="0">
                    <a:latin typeface="DINPro" pitchFamily="34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sz="1600">
                            <a:latin typeface="Cambria Math"/>
                          </a:rPr>
                          <m:t>5</m:t>
                        </m:r>
                      </m:sub>
                    </m:sSub>
                    <m:r>
                      <a:rPr lang="en-US" sz="160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1600">
                        <a:latin typeface="Cambria Math" charset="0"/>
                      </a:rPr>
                      <m:t>max</m:t>
                    </m:r>
                    <m:r>
                      <a:rPr lang="en-US" sz="1600" i="1">
                        <a:latin typeface="Cambria Math" charset="0"/>
                      </a:rPr>
                      <m:t>⁡(0,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</a:rPr>
                          <m:t>3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)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4016" y="2291997"/>
                <a:ext cx="2647092" cy="422808"/>
              </a:xfrm>
              <a:prstGeom prst="rect">
                <a:avLst/>
              </a:prstGeom>
              <a:blipFill>
                <a:blip r:embed="rId5"/>
                <a:stretch>
                  <a:fillRect l="-1382" b="-18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/>
              <p:cNvSpPr/>
              <p:nvPr/>
            </p:nvSpPr>
            <p:spPr>
              <a:xfrm>
                <a:off x="7447774" y="2286351"/>
                <a:ext cx="2647092" cy="4216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DINPro" pitchFamily="34" charset="0"/>
                  </a:rPr>
                  <a:t>ReLU: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/>
                          </a:rPr>
                          <m:t>x</m:t>
                        </m:r>
                      </m:e>
                      <m:sub>
                        <m:r>
                          <a:rPr lang="en-US" sz="1600">
                            <a:latin typeface="Cambria Math"/>
                          </a:rPr>
                          <m:t>6</m:t>
                        </m:r>
                      </m:sub>
                    </m:sSub>
                    <m:r>
                      <a:rPr lang="en-US" sz="160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1600">
                        <a:latin typeface="Cambria Math" charset="0"/>
                      </a:rPr>
                      <m:t>max</m:t>
                    </m:r>
                    <m:r>
                      <a:rPr lang="en-US" sz="1600" i="1">
                        <a:latin typeface="Cambria Math" charset="0"/>
                      </a:rPr>
                      <m:t>⁡(0,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/>
                          </a:rPr>
                          <m:t>4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)</m:t>
                    </m:r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25" name="Rectangle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7774" y="2286351"/>
                <a:ext cx="2647092" cy="421654"/>
              </a:xfrm>
              <a:prstGeom prst="rect">
                <a:avLst/>
              </a:prstGeom>
              <a:blipFill>
                <a:blip r:embed="rId6"/>
                <a:stretch>
                  <a:fillRect l="-1382" b="-18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/>
              <p:cNvSpPr/>
              <p:nvPr/>
            </p:nvSpPr>
            <p:spPr>
              <a:xfrm>
                <a:off x="7549631" y="2676357"/>
                <a:ext cx="1501629" cy="64633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i="1" dirty="0">
                  <a:latin typeface="Cambria Math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0≤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≤0.5</m:t>
                      </m:r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9631" y="2676357"/>
                <a:ext cx="1501629" cy="6463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Rectangle 26"/>
          <p:cNvSpPr/>
          <p:nvPr/>
        </p:nvSpPr>
        <p:spPr>
          <a:xfrm>
            <a:off x="1761284" y="4215356"/>
            <a:ext cx="1433472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Input bounds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/>
              <p:cNvSpPr/>
              <p:nvPr/>
            </p:nvSpPr>
            <p:spPr>
              <a:xfrm>
                <a:off x="4325874" y="4620882"/>
                <a:ext cx="1851083" cy="120032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≤1.3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−0.7≤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≤0.5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0.1≤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≤1.3</m:t>
                      </m:r>
                    </m:oMath>
                  </m:oMathPara>
                </a14:m>
                <a:endParaRPr lang="en-US" dirty="0"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sym typeface="Math B"/>
                        </a:rPr>
                        <m:t>0≤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latin typeface="Cambria Math"/>
                          <a:sym typeface="Math B"/>
                        </a:rPr>
                        <m:t>≤0.5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Rectangle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874" y="4620882"/>
                <a:ext cx="1851083" cy="120032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Rectangle 29"/>
          <p:cNvSpPr/>
          <p:nvPr/>
        </p:nvSpPr>
        <p:spPr>
          <a:xfrm>
            <a:off x="4213961" y="4182078"/>
            <a:ext cx="2785060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Pre-computed Box bounds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/>
              <p:cNvSpPr/>
              <p:nvPr/>
            </p:nvSpPr>
            <p:spPr>
              <a:xfrm>
                <a:off x="4325873" y="2682003"/>
                <a:ext cx="1682768" cy="64633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i="1" dirty="0">
                  <a:latin typeface="Cambria Math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0.1≤</m:t>
                          </m:r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 charset="0"/>
                              <a:cs typeface="Cambria Math" charset="0"/>
                            </a:rPr>
                            <m:t>5</m:t>
                          </m:r>
                        </m:sub>
                      </m:sSub>
                      <m:r>
                        <a:rPr lang="en-US" i="1">
                          <a:latin typeface="Cambria Math"/>
                          <a:ea typeface="Cambria Math" charset="0"/>
                          <a:cs typeface="Cambria Math" charset="0"/>
                        </a:rPr>
                        <m:t>≤1.3</m:t>
                      </m:r>
                    </m:oMath>
                  </m:oMathPara>
                </a14:m>
                <a:endParaRPr lang="en-US" dirty="0">
                  <a:latin typeface="DINPro" pitchFamily="34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2" name="Rectangle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873" y="2682003"/>
                <a:ext cx="1682768" cy="64633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/>
              <p:cNvSpPr/>
              <p:nvPr/>
            </p:nvSpPr>
            <p:spPr>
              <a:xfrm>
                <a:off x="7557304" y="4320830"/>
                <a:ext cx="2373342" cy="1477328"/>
              </a:xfrm>
              <a:prstGeom prst="rect">
                <a:avLst/>
              </a:prstGeom>
              <a:solidFill>
                <a:schemeClr val="accent6"/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7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8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=2∗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  <a:sym typeface="Math B"/>
                            </a:rPr>
                            <m:t>6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+1</m:t>
                      </m:r>
                    </m:oMath>
                  </m:oMathPara>
                </a14:m>
                <a:endParaRPr lang="en-US" dirty="0">
                  <a:solidFill>
                    <a:schemeClr val="bg1"/>
                  </a:solidFill>
                  <a:sym typeface="Math B"/>
                </a:endParaRPr>
              </a:p>
              <a:p>
                <a:endParaRPr lang="en-US" dirty="0">
                  <a:solidFill>
                    <a:schemeClr val="bg1"/>
                  </a:solidFill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1≤ 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7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  <m:t>8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≤2</m:t>
                      </m:r>
                    </m:oMath>
                  </m:oMathPara>
                </a14:m>
                <a:endParaRPr lang="en-US" dirty="0">
                  <a:solidFill>
                    <a:schemeClr val="bg1"/>
                  </a:solidFill>
                  <a:sym typeface="Math B"/>
                </a:endParaRPr>
              </a:p>
              <a:p>
                <a:endParaRPr lang="en-US" dirty="0">
                  <a:solidFill>
                    <a:schemeClr val="bg1"/>
                  </a:solidFill>
                  <a:sym typeface="Math B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sym typeface="Math B"/>
                            </a:rPr>
                          </m:ctrlPr>
                        </m:funcPr>
                        <m:fNam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  <a:sym typeface="Math B"/>
                            </a:rPr>
                            <m:t>𝑚𝑖𝑛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sym typeface="Math B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sym typeface="Math B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sym typeface="Math B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sym typeface="Math B"/>
                                    </a:rPr>
                                    <m:t>7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/>
                                  <a:sym typeface="Math B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sym typeface="Math B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sym typeface="Math B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sym typeface="Math B"/>
                                    </a:rPr>
                                    <m:t>8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  <a:sym typeface="Math B"/>
                        </a:rPr>
                        <m:t>=1</m:t>
                      </m:r>
                    </m:oMath>
                  </m:oMathPara>
                </a14:m>
                <a:endParaRPr lang="en-US" dirty="0">
                  <a:solidFill>
                    <a:schemeClr val="bg1"/>
                  </a:solidFill>
                  <a:sym typeface="Math B"/>
                </a:endParaRPr>
              </a:p>
            </p:txBody>
          </p:sp>
        </mc:Choice>
        <mc:Fallback xmlns="">
          <p:sp>
            <p:nvSpPr>
              <p:cNvPr id="34" name="Rectangle 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7304" y="4320830"/>
                <a:ext cx="2373342" cy="147732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Rectangle 34"/>
          <p:cNvSpPr/>
          <p:nvPr/>
        </p:nvSpPr>
        <p:spPr>
          <a:xfrm>
            <a:off x="8473345" y="3557450"/>
            <a:ext cx="1254352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simplifying</a:t>
            </a:r>
            <a:endParaRPr lang="en-US" sz="1600" dirty="0">
              <a:solidFill>
                <a:srgbClr val="00B050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938842" y="5884254"/>
            <a:ext cx="3344146" cy="423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DINPro" pitchFamily="34" charset="0"/>
              </a:rPr>
              <a:t>Here, we </a:t>
            </a:r>
            <a:r>
              <a:rPr lang="en-US" sz="1600" dirty="0">
                <a:solidFill>
                  <a:srgbClr val="00B050"/>
                </a:solidFill>
                <a:latin typeface="DINPro" pitchFamily="34" charset="0"/>
              </a:rPr>
              <a:t>proved the property again</a:t>
            </a:r>
            <a:endParaRPr lang="en-US" sz="1600" dirty="0">
              <a:solidFill>
                <a:srgbClr val="00B05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668861" y="287338"/>
                <a:ext cx="8877785" cy="1143000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en-US" dirty="0">
                    <a:latin typeface="DINPro" pitchFamily="34" charset="0"/>
                  </a:rPr>
                  <a:t>Case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/>
                        <a:ea typeface="Cambria Math" charset="0"/>
                        <a:cs typeface="Cambria Math" charset="0"/>
                      </a:rPr>
                      <m:t>     </m:t>
                    </m:r>
                    <m:sSub>
                      <m:sSubPr>
                        <m:ctrlPr>
                          <a:rPr lang="en-US" b="1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𝒂</m:t>
                        </m:r>
                      </m:e>
                      <m:sub>
                        <m:r>
                          <a:rPr lang="en-US" b="1" i="1">
                            <a:latin typeface="Cambria Math"/>
                            <a:ea typeface="Cambria Math" charset="0"/>
                            <a:cs typeface="Cambria Math" charset="0"/>
                          </a:rPr>
                          <m:t>𝟔</m:t>
                        </m:r>
                      </m:sub>
                    </m:sSub>
                    <m:r>
                      <a:rPr lang="en-US" b="1" i="1">
                        <a:latin typeface="Cambria Math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1" i="1" smtClean="0">
                        <a:latin typeface="Cambria Math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8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668861" y="287338"/>
                <a:ext cx="8877785" cy="1143000"/>
              </a:xfrm>
              <a:blipFill>
                <a:blip r:embed="rId11"/>
                <a:stretch>
                  <a:fillRect b="-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/>
          <p:cNvCxnSpPr>
            <a:stCxn id="26" idx="2"/>
          </p:cNvCxnSpPr>
          <p:nvPr/>
        </p:nvCxnSpPr>
        <p:spPr>
          <a:xfrm>
            <a:off x="8300446" y="3322688"/>
            <a:ext cx="263212" cy="1032009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2D05BB-C251-4677-A736-AFDB6DD44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563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96D72-50AF-45A3-B0A9-2A3C9CE82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State-of-the-art models are fragile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144E25-525F-475D-A77F-AE5AD0CA1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711455-02E4-4B89-B08E-7085E7FD91C1}"/>
              </a:ext>
            </a:extLst>
          </p:cNvPr>
          <p:cNvSpPr/>
          <p:nvPr/>
        </p:nvSpPr>
        <p:spPr>
          <a:xfrm>
            <a:off x="7655" y="5315456"/>
            <a:ext cx="12192000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Most of the existing attacks are not reproducible in the real-world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75DEBB2-4F0E-4C1B-8944-C8D8A28BFE69}"/>
              </a:ext>
            </a:extLst>
          </p:cNvPr>
          <p:cNvSpPr/>
          <p:nvPr/>
        </p:nvSpPr>
        <p:spPr>
          <a:xfrm>
            <a:off x="84150" y="1555321"/>
            <a:ext cx="5101999" cy="3303283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White box attacks:</a:t>
            </a:r>
            <a:endParaRPr lang="en-US" sz="2400" dirty="0">
              <a:solidFill>
                <a:schemeClr val="tx1"/>
              </a:solidFill>
            </a:endParaRP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FGSM:  [ICLR’15]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JSMA: [Euro S&amp;P’16]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C&amp;W: [S&amp;P’17]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PGD: [ICLR’18]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……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A48ABDE-E262-48BA-86F0-BA8F0B5FC350}"/>
              </a:ext>
            </a:extLst>
          </p:cNvPr>
          <p:cNvSpPr/>
          <p:nvPr/>
        </p:nvSpPr>
        <p:spPr>
          <a:xfrm>
            <a:off x="6648747" y="1554480"/>
            <a:ext cx="5459104" cy="3545197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Black box attacks:</a:t>
            </a:r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LSA [CVPRW’17]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BA [ICLR’18]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HSJA [S&amp;P’20]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QEBA [CVPR’20]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3389143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16B91-D6DC-4FD7-8F15-B5D98C29E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adversarial attacks on image classifiers</a:t>
            </a:r>
            <a:br>
              <a:rPr lang="en-US" dirty="0"/>
            </a:br>
            <a:r>
              <a:rPr lang="en-US" dirty="0"/>
              <a:t>[</a:t>
            </a:r>
            <a:r>
              <a:rPr lang="en-US" dirty="0" err="1"/>
              <a:t>Athalye</a:t>
            </a:r>
            <a:r>
              <a:rPr lang="en-US" dirty="0"/>
              <a:t> et al., ICML’18]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B2561-9010-4CE5-8A3B-C051ECBB2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id="{C9AA32A7-562D-4AEC-864C-C83F04DFF647}"/>
              </a:ext>
            </a:extLst>
          </p:cNvPr>
          <p:cNvSpPr txBox="1"/>
          <p:nvPr/>
        </p:nvSpPr>
        <p:spPr>
          <a:xfrm>
            <a:off x="29761" y="6032144"/>
            <a:ext cx="1215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https://www.youtube.com/watch?v=YXy6oX1iNoA&amp;feature=youtu.be&amp;ab_channel=SynthesizingRobustAdversarialExamples</a:t>
            </a:r>
            <a:endParaRPr lang="en-US" dirty="0"/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517070-8D91-45E4-934E-BC6673F62D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2365" y="1362139"/>
            <a:ext cx="560384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512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07177-EB41-421E-AB4D-617192686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adversarial attacks on image classifiers</a:t>
            </a:r>
            <a:br>
              <a:rPr lang="en-US" dirty="0"/>
            </a:br>
            <a:r>
              <a:rPr lang="en-US" dirty="0"/>
              <a:t>[</a:t>
            </a:r>
            <a:r>
              <a:rPr lang="en-US" dirty="0" err="1"/>
              <a:t>Eykholt</a:t>
            </a:r>
            <a:r>
              <a:rPr lang="en-US" dirty="0"/>
              <a:t> et al., CVPR’18]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738CC-D555-40B0-94E2-7CC840C71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 descr="A picture containing text, floor, yellow&#10;&#10;Description automatically generated">
            <a:extLst>
              <a:ext uri="{FF2B5EF4-FFF2-40B4-BE49-F238E27FC236}">
                <a16:creationId xmlns:a16="http://schemas.microsoft.com/office/drawing/2014/main" id="{8AEA2256-7DB5-495B-AAA3-3D72CF1CE4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940" y="1288362"/>
            <a:ext cx="3429000" cy="4572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hlinkClick r:id="rId3"/>
            <a:extLst>
              <a:ext uri="{FF2B5EF4-FFF2-40B4-BE49-F238E27FC236}">
                <a16:creationId xmlns:a16="http://schemas.microsoft.com/office/drawing/2014/main" id="{BD0BB54D-BD93-4B8D-8339-081167F41C0A}"/>
              </a:ext>
            </a:extLst>
          </p:cNvPr>
          <p:cNvSpPr txBox="1"/>
          <p:nvPr/>
        </p:nvSpPr>
        <p:spPr>
          <a:xfrm>
            <a:off x="7728" y="6175365"/>
            <a:ext cx="1215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4"/>
              </a:rPr>
              <a:t>https://www.sciencemuseum.org.uk/see-and-do/driverless-who-is-in-control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316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16B91-D6DC-4FD7-8F15-B5D98C29E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adversarial attacks on audio classifiers</a:t>
            </a:r>
            <a:br>
              <a:rPr lang="en-US" dirty="0"/>
            </a:br>
            <a:r>
              <a:rPr lang="en-US" dirty="0"/>
              <a:t>[Qin et al., ICML’19]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B2561-9010-4CE5-8A3B-C051ECBB2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4F7F173A-147C-4DAB-95B2-FD772942C8F1}"/>
              </a:ext>
            </a:extLst>
          </p:cNvPr>
          <p:cNvSpPr txBox="1"/>
          <p:nvPr/>
        </p:nvSpPr>
        <p:spPr>
          <a:xfrm>
            <a:off x="36576" y="6175364"/>
            <a:ext cx="1215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4"/>
              </a:rPr>
              <a:t>http://cseweb.ucsd.edu/~yaq007/imperceptible-robust-adv.html</a:t>
            </a:r>
            <a:endParaRPr lang="en-US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1B4D6C22-20B2-4A09-A0C8-CD4402D71D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37" y="1482751"/>
            <a:ext cx="10328456" cy="4572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5850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16B91-D6DC-4FD7-8F15-B5D98C29E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adversarial attacks on audio classifiers</a:t>
            </a:r>
            <a:br>
              <a:rPr lang="en-US" dirty="0"/>
            </a:br>
            <a:r>
              <a:rPr lang="en-US" dirty="0"/>
              <a:t>[Li et al., NeurIPS’19]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B2561-9010-4CE5-8A3B-C051ECBB2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165E3-8FEA-4791-96E2-AC85ABEE0A4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84892E2-0806-4974-933E-6E5ABEA80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38" y="1482751"/>
            <a:ext cx="9068499" cy="4572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hlinkClick r:id="rId4"/>
            <a:extLst>
              <a:ext uri="{FF2B5EF4-FFF2-40B4-BE49-F238E27FC236}">
                <a16:creationId xmlns:a16="http://schemas.microsoft.com/office/drawing/2014/main" id="{4F7F173A-147C-4DAB-95B2-FD772942C8F1}"/>
              </a:ext>
            </a:extLst>
          </p:cNvPr>
          <p:cNvSpPr txBox="1"/>
          <p:nvPr/>
        </p:nvSpPr>
        <p:spPr>
          <a:xfrm>
            <a:off x="36576" y="6175364"/>
            <a:ext cx="1215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4"/>
              </a:rPr>
              <a:t>https://www.youtube.com/watch?v=r4XXGDVs0f8&amp;feature=emb_logo&amp;ab_channel=Billyli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462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3521</Words>
  <Application>Microsoft Office PowerPoint</Application>
  <PresentationFormat>Widescreen</PresentationFormat>
  <Paragraphs>712</Paragraphs>
  <Slides>44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Arial</vt:lpstr>
      <vt:lpstr>Calibri</vt:lpstr>
      <vt:lpstr>Cambria</vt:lpstr>
      <vt:lpstr>Cambria Math</vt:lpstr>
      <vt:lpstr>DINPro</vt:lpstr>
      <vt:lpstr>DINPro-Bold</vt:lpstr>
      <vt:lpstr>Gill Sans MT</vt:lpstr>
      <vt:lpstr>TexGyreAdventor</vt:lpstr>
      <vt:lpstr>Office Theme</vt:lpstr>
      <vt:lpstr> ML Robustness </vt:lpstr>
      <vt:lpstr>Based on work with</vt:lpstr>
      <vt:lpstr>Goal of AI</vt:lpstr>
      <vt:lpstr>Deep learning revolution</vt:lpstr>
      <vt:lpstr>State-of-the-art models are fragile</vt:lpstr>
      <vt:lpstr>Real-world adversarial attacks on image classifiers [Athalye et al., ICML’18]</vt:lpstr>
      <vt:lpstr>Real-world adversarial attacks on image classifiers [Eykholt et al., CVPR’18]</vt:lpstr>
      <vt:lpstr>Real-world adversarial attacks on audio classifiers [Qin et al., ICML’19]</vt:lpstr>
      <vt:lpstr>Real-world adversarial attacks on audio classifiers [Li et al., NeurIPS’19]</vt:lpstr>
      <vt:lpstr>The need for formal verification</vt:lpstr>
      <vt:lpstr>Neural network certification:  problem statement</vt:lpstr>
      <vt:lpstr>Neural network certification:  problem statement</vt:lpstr>
      <vt:lpstr>Neural network certification:  problem statement</vt:lpstr>
      <vt:lpstr>Dimensions: Certified artificial intelligence</vt:lpstr>
      <vt:lpstr> Robustness against intensity changes </vt:lpstr>
      <vt:lpstr>Robustness against geometric transformations</vt:lpstr>
      <vt:lpstr>Robustness against sound intensity changes</vt:lpstr>
      <vt:lpstr>Dimensions: Certified artificial intelligence</vt:lpstr>
      <vt:lpstr>Current state-of-the-art approaches to certification</vt:lpstr>
      <vt:lpstr>Approximations based on abstract interpretation</vt:lpstr>
      <vt:lpstr>Abstract interpretation</vt:lpstr>
      <vt:lpstr>Approximate certification: high level idea </vt:lpstr>
      <vt:lpstr>Verifying robustness: toy example</vt:lpstr>
      <vt:lpstr>          Approximate method I: Box</vt:lpstr>
      <vt:lpstr>Box Transformers Needed for Handling ReLU Neural Networks</vt:lpstr>
      <vt:lpstr>Box transformer is not exact!</vt:lpstr>
      <vt:lpstr>   Key Point</vt:lpstr>
      <vt:lpstr>Box succeeds in verifying robustness</vt:lpstr>
      <vt:lpstr>Box fails in verifying robustness</vt:lpstr>
      <vt:lpstr>          Exact method: MILP</vt:lpstr>
      <vt:lpstr>MILP Generic Problem Definition</vt:lpstr>
      <vt:lpstr>MILP encoding of Neural Network</vt:lpstr>
      <vt:lpstr>Encode Affine layer as MILP</vt:lpstr>
      <vt:lpstr>Encode ReLU layer as MILP</vt:lpstr>
      <vt:lpstr>Encode Pre-condition ϕ as MILP</vt:lpstr>
      <vt:lpstr>Encode Post-condition ψ as MILP</vt:lpstr>
      <vt:lpstr>Generic vs. Instantiated MILP</vt:lpstr>
      <vt:lpstr>Reminder: these are the bounds with Box</vt:lpstr>
      <vt:lpstr>MILP Instance for this network</vt:lpstr>
      <vt:lpstr>Lets solve MILP to see why Box helps (Note: MILP solvers employ elaborate algorithms, the idea here is to show how Box can help even state-of-the-art MILP solvers)</vt:lpstr>
      <vt:lpstr>Case     a_5=0</vt:lpstr>
      <vt:lpstr>In practice, we directly generate this MILP</vt:lpstr>
      <vt:lpstr>Case      a_6=0</vt:lpstr>
      <vt:lpstr>Case      a_6=1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Certified Artificial Intelligence </dc:title>
  <dc:creator>Gagandeep Singh</dc:creator>
  <cp:lastModifiedBy>Gagandeep Singh</cp:lastModifiedBy>
  <cp:revision>4</cp:revision>
  <dcterms:created xsi:type="dcterms:W3CDTF">2020-08-19T21:26:56Z</dcterms:created>
  <dcterms:modified xsi:type="dcterms:W3CDTF">2021-03-18T06:05:21Z</dcterms:modified>
</cp:coreProperties>
</file>

<file path=docProps/thumbnail.jpeg>
</file>